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65" r:id="rId5"/>
    <p:sldId id="266" r:id="rId6"/>
    <p:sldId id="259" r:id="rId7"/>
    <p:sldId id="282" r:id="rId8"/>
    <p:sldId id="267" r:id="rId9"/>
    <p:sldId id="276" r:id="rId10"/>
    <p:sldId id="278" r:id="rId11"/>
    <p:sldId id="279" r:id="rId12"/>
    <p:sldId id="281" r:id="rId13"/>
    <p:sldId id="285" r:id="rId14"/>
    <p:sldId id="286" r:id="rId15"/>
    <p:sldId id="275" r:id="rId1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kosiec\Desktop\wykres%20bezrobocie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F:\wykres%20bezroboci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wykres%20bezroboc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kosiec\Desktop\OBLICZENIA%20STAT\wykres%20bezrobocie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siec\Desktop\OBLICZENIA%20STAT\wykres%20bezroboci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siec\Desktop\OBLICZENIA%20STAT\wykres%20bezroboci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siec\Desktop\OBLICZENIA%20STAT\wykres%20bezroboci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kosiec\Desktop\OBLICZENIA%20STAT\wykres%20bezroboc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75824175824218E-2"/>
          <c:y val="4.8888888888888891E-2"/>
          <c:w val="0.45934065934065987"/>
          <c:h val="0.9111111111111110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316672"/>
        <c:axId val="261322944"/>
      </c:barChart>
      <c:catAx>
        <c:axId val="2613166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1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46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pl-PL"/>
          </a:p>
        </c:txPr>
        <c:crossAx val="261322944"/>
        <c:crosses val="autoZero"/>
        <c:auto val="1"/>
        <c:lblAlgn val="ctr"/>
        <c:lblOffset val="100"/>
        <c:tickMarkSkip val="1"/>
        <c:noMultiLvlLbl val="0"/>
      </c:catAx>
      <c:valAx>
        <c:axId val="261322944"/>
        <c:scaling>
          <c:orientation val="minMax"/>
        </c:scaling>
        <c:delete val="0"/>
        <c:axPos val="l"/>
        <c:majorGridlines>
          <c:spPr>
            <a:ln w="2103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21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46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pl-PL"/>
          </a:p>
        </c:txPr>
        <c:crossAx val="261316672"/>
        <c:crosses val="autoZero"/>
        <c:crossBetween val="between"/>
      </c:valAx>
      <c:spPr>
        <a:noFill/>
        <a:ln w="841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054945054945057"/>
          <c:y val="0.34666666666666746"/>
          <c:w val="0.48571428571428626"/>
          <c:h val="0.30666666666666714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  <c:txPr>
        <a:bodyPr/>
        <a:lstStyle/>
        <a:p>
          <a:pPr>
            <a:defRPr sz="593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46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pPr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prst="angle"/>
                <a:bevelB prst="angle"/>
              </a:sp3d>
            </c:spPr>
          </c:marker>
          <c:dLbls>
            <c:dLbl>
              <c:idx val="0"/>
              <c:layout>
                <c:manualLayout>
                  <c:x val="-3.6111111111111087E-2"/>
                  <c:y val="-4.629629629629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66666666666666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111111111111112E-2"/>
                  <c:y val="-4.166666666666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44444444444444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444444444444393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222222222222223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893025774913827E-2"/>
                  <c:y val="-4.0084483790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00000000000000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6111329833770779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5555774278215224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9205397632586278E-2"/>
                  <c:y val="-4.6272880011382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6666666666666666E-2"/>
                  <c:y val="-5.555555555555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Arkusz1!$A$95:$A$106</c:f>
              <c:strCache>
                <c:ptCount val="12"/>
                <c:pt idx="0">
                  <c:v>styczeń 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 </c:v>
                </c:pt>
              </c:strCache>
            </c:strRef>
          </c:cat>
          <c:val>
            <c:numRef>
              <c:f>Arkusz1!$B$95:$B$106</c:f>
              <c:numCache>
                <c:formatCode>0.0</c:formatCode>
                <c:ptCount val="12"/>
                <c:pt idx="0">
                  <c:v>26.1</c:v>
                </c:pt>
                <c:pt idx="1">
                  <c:v>26.2</c:v>
                </c:pt>
                <c:pt idx="2">
                  <c:v>25.7</c:v>
                </c:pt>
                <c:pt idx="3">
                  <c:v>25.4</c:v>
                </c:pt>
                <c:pt idx="4">
                  <c:v>25.2</c:v>
                </c:pt>
                <c:pt idx="5">
                  <c:v>24.3</c:v>
                </c:pt>
                <c:pt idx="6">
                  <c:v>23.5</c:v>
                </c:pt>
                <c:pt idx="7">
                  <c:v>23.5</c:v>
                </c:pt>
                <c:pt idx="8">
                  <c:v>22.5</c:v>
                </c:pt>
                <c:pt idx="9">
                  <c:v>22</c:v>
                </c:pt>
                <c:pt idx="10">
                  <c:v>22.9</c:v>
                </c:pt>
                <c:pt idx="11">
                  <c:v>22.3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323728"/>
        <c:axId val="261317456"/>
      </c:lineChart>
      <c:catAx>
        <c:axId val="261323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261317456"/>
        <c:crosses val="autoZero"/>
        <c:auto val="1"/>
        <c:lblAlgn val="ctr"/>
        <c:lblOffset val="100"/>
        <c:noMultiLvlLbl val="0"/>
      </c:catAx>
      <c:valAx>
        <c:axId val="2613174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b="0"/>
                  <a:t>Stopa</a:t>
                </a:r>
                <a:r>
                  <a:rPr lang="pl-PL" b="0" baseline="0"/>
                  <a:t> bezrobocia wh GUS %</a:t>
                </a:r>
                <a:endParaRPr lang="pl-PL" b="0"/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2613237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14300" prst="artDeco"/>
              <a:bevelB w="114300" prst="hardEdge"/>
            </a:sp3d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14300" prst="artDeco"/>
                <a:bevelB w="114300" prst="hardEdge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Arkusz1!$A$74:$A$86</c:f>
              <c:strCache>
                <c:ptCount val="13"/>
                <c:pt idx="0">
                  <c:v>styczeń 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  <c:pt idx="12">
                  <c:v>styczeń 2016r. </c:v>
                </c:pt>
              </c:strCache>
            </c:strRef>
          </c:cat>
          <c:val>
            <c:numRef>
              <c:f>Arkusz1!$B$74:$B$86</c:f>
              <c:numCache>
                <c:formatCode>General</c:formatCode>
                <c:ptCount val="13"/>
                <c:pt idx="0">
                  <c:v>7120</c:v>
                </c:pt>
                <c:pt idx="1">
                  <c:v>7133</c:v>
                </c:pt>
                <c:pt idx="2">
                  <c:v>6990</c:v>
                </c:pt>
                <c:pt idx="3">
                  <c:v>6813</c:v>
                </c:pt>
                <c:pt idx="4">
                  <c:v>6543</c:v>
                </c:pt>
                <c:pt idx="5">
                  <c:v>6462</c:v>
                </c:pt>
                <c:pt idx="6">
                  <c:v>6205</c:v>
                </c:pt>
                <c:pt idx="7">
                  <c:v>6206</c:v>
                </c:pt>
                <c:pt idx="8">
                  <c:v>5873</c:v>
                </c:pt>
                <c:pt idx="9">
                  <c:v>5710</c:v>
                </c:pt>
                <c:pt idx="10">
                  <c:v>6016</c:v>
                </c:pt>
                <c:pt idx="11">
                  <c:v>5808</c:v>
                </c:pt>
                <c:pt idx="12">
                  <c:v>6205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1318632"/>
        <c:axId val="261323336"/>
        <c:axId val="0"/>
      </c:bar3DChart>
      <c:catAx>
        <c:axId val="26131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1323336"/>
        <c:crosses val="autoZero"/>
        <c:auto val="1"/>
        <c:lblAlgn val="ctr"/>
        <c:lblOffset val="100"/>
        <c:noMultiLvlLbl val="0"/>
      </c:catAx>
      <c:valAx>
        <c:axId val="26132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131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14300" prst="artDeco"/>
                <a:bevelB w="114300" prst="artDeco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14300" prst="artDeco"/>
                <a:bevelB w="114300" prst="artDeco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14300" prst="artDeco"/>
                <a:bevelB w="114300" prst="artDeco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14300" prst="artDeco"/>
                <a:bevelB w="114300" prst="artDeco"/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44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14300" prst="artDeco"/>
                <a:bevelB w="114300" prst="artDeco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9654274179840101E-2"/>
                  <c:y val="-0.2919309591098256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817585301837272"/>
                  <c:y val="7.311099117878183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187199799769646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84426916043352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6425960731626863"/>
                  <c:y val="-2.282764534198558E-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Suchedniów</a:t>
                    </a:r>
                    <a:r>
                      <a:rPr lang="en-US" b="1" dirty="0"/>
                      <a:t>; 879; 14%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Arkusz1!$M$173:$M$177</c:f>
              <c:strCache>
                <c:ptCount val="5"/>
                <c:pt idx="0">
                  <c:v>Skarżysko-Kamienna</c:v>
                </c:pt>
                <c:pt idx="1">
                  <c:v>Skarżysko Kościelne</c:v>
                </c:pt>
                <c:pt idx="2">
                  <c:v>Łączna</c:v>
                </c:pt>
                <c:pt idx="3">
                  <c:v>Bliżyn</c:v>
                </c:pt>
                <c:pt idx="4">
                  <c:v>Suchedniów</c:v>
                </c:pt>
              </c:strCache>
            </c:strRef>
          </c:cat>
          <c:val>
            <c:numRef>
              <c:f>Arkusz1!$N$173:$N$177</c:f>
              <c:numCache>
                <c:formatCode>General</c:formatCode>
                <c:ptCount val="5"/>
                <c:pt idx="0">
                  <c:v>3314</c:v>
                </c:pt>
                <c:pt idx="1">
                  <c:v>623</c:v>
                </c:pt>
                <c:pt idx="2">
                  <c:v>407</c:v>
                </c:pt>
                <c:pt idx="3">
                  <c:v>982</c:v>
                </c:pt>
                <c:pt idx="4">
                  <c:v>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etal">
              <a:bevelT w="114300" prst="artDeco"/>
            </a:sp3d>
          </c:spPr>
          <c:invertIfNegative val="0"/>
          <c:dPt>
            <c:idx val="12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Arkusz1!$A$263:$A$275</c:f>
              <c:strCache>
                <c:ptCount val="13"/>
                <c:pt idx="0">
                  <c:v>styczeń 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  <c:pt idx="12">
                  <c:v>styczeń 2016r. </c:v>
                </c:pt>
              </c:strCache>
            </c:strRef>
          </c:cat>
          <c:val>
            <c:numRef>
              <c:f>Arkusz1!$B$263:$B$275</c:f>
              <c:numCache>
                <c:formatCode>General</c:formatCode>
                <c:ptCount val="13"/>
                <c:pt idx="0">
                  <c:v>1012</c:v>
                </c:pt>
                <c:pt idx="1">
                  <c:v>993</c:v>
                </c:pt>
                <c:pt idx="2">
                  <c:v>979</c:v>
                </c:pt>
                <c:pt idx="3">
                  <c:v>974</c:v>
                </c:pt>
                <c:pt idx="4">
                  <c:v>931</c:v>
                </c:pt>
                <c:pt idx="5">
                  <c:v>922</c:v>
                </c:pt>
                <c:pt idx="6">
                  <c:v>882</c:v>
                </c:pt>
                <c:pt idx="7">
                  <c:v>889</c:v>
                </c:pt>
                <c:pt idx="8">
                  <c:v>850</c:v>
                </c:pt>
                <c:pt idx="9">
                  <c:v>845</c:v>
                </c:pt>
                <c:pt idx="10">
                  <c:v>850</c:v>
                </c:pt>
                <c:pt idx="11">
                  <c:v>814</c:v>
                </c:pt>
                <c:pt idx="12">
                  <c:v>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1320200"/>
        <c:axId val="261320592"/>
        <c:axId val="0"/>
      </c:bar3DChart>
      <c:catAx>
        <c:axId val="261320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261320592"/>
        <c:crosses val="autoZero"/>
        <c:auto val="1"/>
        <c:lblAlgn val="ctr"/>
        <c:lblOffset val="100"/>
        <c:noMultiLvlLbl val="0"/>
      </c:catAx>
      <c:valAx>
        <c:axId val="261320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Li</a:t>
                </a:r>
                <a:r>
                  <a:rPr lang="pl-PL" sz="800"/>
                  <a:t>czba zarejestrowanych bezrobotnych </a:t>
                </a:r>
                <a:endParaRPr lang="en-US" sz="8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13202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25"/>
          <c:dPt>
            <c:idx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4"/>
            <c:bubble3D val="0"/>
            <c:spPr>
              <a:solidFill>
                <a:srgbClr val="007E39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-3.6510091247387633E-2"/>
                  <c:y val="-1.4216240591071491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195209973753281E-2"/>
                  <c:y val="-0.1274737532808399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215430883639544"/>
                  <c:y val="-2.587962962962963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2567804024496935E-5"/>
                  <c:y val="0.1756937153689122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9011482939632546E-2"/>
                  <c:y val="-5.127041411490230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Arkusz1!$A$202:$A$207</c:f>
              <c:strCache>
                <c:ptCount val="6"/>
                <c:pt idx="0">
                  <c:v>18-24 lata</c:v>
                </c:pt>
                <c:pt idx="1">
                  <c:v>25-34 lata</c:v>
                </c:pt>
                <c:pt idx="2">
                  <c:v>35-44 lata</c:v>
                </c:pt>
                <c:pt idx="3">
                  <c:v>45-54 lata</c:v>
                </c:pt>
                <c:pt idx="4">
                  <c:v>55-59 lat</c:v>
                </c:pt>
                <c:pt idx="5">
                  <c:v>60 lat i więcej</c:v>
                </c:pt>
              </c:strCache>
            </c:strRef>
          </c:cat>
          <c:val>
            <c:numRef>
              <c:f>Arkusz1!$B$202:$B$207</c:f>
              <c:numCache>
                <c:formatCode>General</c:formatCode>
                <c:ptCount val="6"/>
                <c:pt idx="0">
                  <c:v>95</c:v>
                </c:pt>
                <c:pt idx="1">
                  <c:v>239</c:v>
                </c:pt>
                <c:pt idx="2">
                  <c:v>207</c:v>
                </c:pt>
                <c:pt idx="3">
                  <c:v>181</c:v>
                </c:pt>
                <c:pt idx="4">
                  <c:v>110</c:v>
                </c:pt>
                <c:pt idx="5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25"/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3.8118985126859142E-2"/>
                  <c:y val="-1.381160688247302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4728783902012243E-3"/>
                  <c:y val="0.24038641003207933"/>
                </c:manualLayout>
              </c:layout>
              <c:tx>
                <c:rich>
                  <a:bodyPr/>
                  <a:lstStyle/>
                  <a:p>
                    <a:r>
                      <a:rPr lang="pl-PL" sz="1200" b="1">
                        <a:latin typeface="Cambria" panose="02040503050406030204" pitchFamily="18" charset="0"/>
                      </a:rPr>
                      <a:t>policealne </a:t>
                    </a:r>
                    <a:br>
                      <a:rPr lang="pl-PL" sz="1200" b="1">
                        <a:latin typeface="Cambria" panose="02040503050406030204" pitchFamily="18" charset="0"/>
                      </a:rPr>
                    </a:br>
                    <a:r>
                      <a:rPr lang="pl-PL" sz="1200" b="1">
                        <a:latin typeface="Cambria" panose="02040503050406030204" pitchFamily="18" charset="0"/>
                      </a:rPr>
                      <a:t>i średnie zawodowe
28%</a:t>
                    </a:r>
                    <a:endParaRPr lang="pl-PL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271571734920503E-2"/>
                  <c:y val="-7.8942731277533047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30738797738388429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837489063867017E-2"/>
                  <c:y val="-2.660761154855642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mbria" panose="02040503050406030204" pitchFamily="18" charset="0"/>
                  </a:defRPr>
                </a:pPr>
                <a:endParaRPr lang="pl-PL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Arkusz1!$A$221:$A$225</c:f>
              <c:strCache>
                <c:ptCount val="5"/>
                <c:pt idx="0">
                  <c:v>wyższe</c:v>
                </c:pt>
                <c:pt idx="1">
                  <c:v>policealne i średnie zawodowe</c:v>
                </c:pt>
                <c:pt idx="2">
                  <c:v>średnie ogólnokształcące</c:v>
                </c:pt>
                <c:pt idx="3">
                  <c:v>zasadnicze zawodowe</c:v>
                </c:pt>
                <c:pt idx="4">
                  <c:v>gimnazjalne </c:v>
                </c:pt>
              </c:strCache>
            </c:strRef>
          </c:cat>
          <c:val>
            <c:numRef>
              <c:f>Arkusz1!$B$221:$B$225</c:f>
              <c:numCache>
                <c:formatCode>General</c:formatCode>
                <c:ptCount val="5"/>
                <c:pt idx="0">
                  <c:v>133</c:v>
                </c:pt>
                <c:pt idx="1">
                  <c:v>311</c:v>
                </c:pt>
                <c:pt idx="2">
                  <c:v>68</c:v>
                </c:pt>
                <c:pt idx="3">
                  <c:v>246</c:v>
                </c:pt>
                <c:pt idx="4">
                  <c:v>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24"/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3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>
                        <a:latin typeface="Cambria" panose="02040503050406030204" pitchFamily="18" charset="0"/>
                      </a:rPr>
                      <a:t>PROFIL I; 4; 0,46%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3896092535635416"/>
                  <c:y val="-0.18039668389468938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latin typeface="Cambria" panose="02040503050406030204" pitchFamily="18" charset="0"/>
                      </a:rPr>
                      <a:t>PROFIL II; 585; 66,51%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987700477710423"/>
                  <c:y val="9.263644247112283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ambria" panose="02040503050406030204" pitchFamily="18" charset="0"/>
                      </a:rPr>
                      <a:t>PROFIL III; 265; 30,18%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b="0">
                        <a:latin typeface="Cambria" panose="02040503050406030204" pitchFamily="18" charset="0"/>
                      </a:defRPr>
                    </a:pPr>
                    <a:r>
                      <a:rPr lang="pl-PL" b="0">
                        <a:latin typeface="Cambria" panose="02040503050406030204" pitchFamily="18" charset="0"/>
                      </a:rPr>
                      <a:t>OCZEKUJĄCY NA NADANIE PROFILU; 25; 2,85%</a:t>
                    </a:r>
                    <a:endParaRPr lang="pl-PL" b="0"/>
                  </a:p>
                </c:rich>
              </c:tx>
              <c:spPr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Cambria" panose="02040503050406030204" pitchFamily="18" charset="0"/>
                  </a:defRPr>
                </a:pPr>
                <a:endParaRPr lang="pl-PL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Arkusz1!$H$241:$H$244</c:f>
              <c:strCache>
                <c:ptCount val="4"/>
                <c:pt idx="0">
                  <c:v>PROFIL I</c:v>
                </c:pt>
                <c:pt idx="1">
                  <c:v>PROFIL II</c:v>
                </c:pt>
                <c:pt idx="2">
                  <c:v>PROFIL III</c:v>
                </c:pt>
                <c:pt idx="3">
                  <c:v>OCZEKUJĄCY NA NADANIE PROFILU</c:v>
                </c:pt>
              </c:strCache>
            </c:strRef>
          </c:cat>
          <c:val>
            <c:numRef>
              <c:f>Arkusz1!$I$241:$I$244</c:f>
              <c:numCache>
                <c:formatCode>General</c:formatCode>
                <c:ptCount val="4"/>
                <c:pt idx="0">
                  <c:v>4</c:v>
                </c:pt>
                <c:pt idx="1">
                  <c:v>585</c:v>
                </c:pt>
                <c:pt idx="2">
                  <c:v>265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0.0323</cdr:x>
      <cdr:y>0.05229</cdr:y>
    </cdr:from>
    <cdr:to>
      <cdr:x>1</cdr:x>
      <cdr:y>0.27364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6024" y="216024"/>
          <a:ext cx="64720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0.0323</cdr:x>
      <cdr:y>0.06972</cdr:y>
    </cdr:from>
    <cdr:to>
      <cdr:x>1</cdr:x>
      <cdr:y>0.97614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16024" y="288032"/>
          <a:ext cx="6472064" cy="374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dirty="0" smtClean="0">
              <a:latin typeface="Cambria" panose="02040503050406030204" pitchFamily="18" charset="0"/>
            </a:rPr>
            <a:t>Kontakty z klientami:</a:t>
          </a:r>
        </a:p>
        <a:p xmlns:a="http://schemas.openxmlformats.org/drawingml/2006/main">
          <a:r>
            <a:rPr lang="pl-PL" sz="1800" b="1" dirty="0" smtClean="0">
              <a:latin typeface="Cambria" panose="02040503050406030204" pitchFamily="18" charset="0"/>
            </a:rPr>
            <a:t>7082</a:t>
          </a:r>
          <a:r>
            <a:rPr lang="pl-PL" sz="1800" dirty="0" smtClean="0">
              <a:latin typeface="Cambria" panose="02040503050406030204" pitchFamily="18" charset="0"/>
            </a:rPr>
            <a:t> w tym wizyt osobistych 5 865</a:t>
          </a:r>
        </a:p>
        <a:p xmlns:a="http://schemas.openxmlformats.org/drawingml/2006/main">
          <a:endParaRPr lang="pl-PL" sz="1800" dirty="0">
            <a:latin typeface="Cambria" panose="02040503050406030204" pitchFamily="18" charset="0"/>
          </a:endParaRPr>
        </a:p>
        <a:p xmlns:a="http://schemas.openxmlformats.org/drawingml/2006/main">
          <a:r>
            <a:rPr lang="pl-PL" sz="1800" dirty="0" smtClean="0">
              <a:latin typeface="Cambria" panose="02040503050406030204" pitchFamily="18" charset="0"/>
            </a:rPr>
            <a:t>Wypłacone zasiłki dla bezrobotnych w 2015r. : </a:t>
          </a:r>
          <a:r>
            <a:rPr lang="pl-PL" sz="1800" b="1" dirty="0" smtClean="0">
              <a:latin typeface="Cambria" panose="02040503050406030204" pitchFamily="18" charset="0"/>
            </a:rPr>
            <a:t>1.405.588,20 zł</a:t>
          </a:r>
        </a:p>
        <a:p xmlns:a="http://schemas.openxmlformats.org/drawingml/2006/main">
          <a:endParaRPr lang="pl-PL" sz="1800" dirty="0">
            <a:latin typeface="Cambria" panose="02040503050406030204" pitchFamily="18" charset="0"/>
          </a:endParaRPr>
        </a:p>
        <a:p xmlns:a="http://schemas.openxmlformats.org/drawingml/2006/main">
          <a:r>
            <a:rPr lang="pl-PL" sz="1800" b="1" dirty="0" smtClean="0">
              <a:latin typeface="Cambria" panose="02040503050406030204" pitchFamily="18" charset="0"/>
            </a:rPr>
            <a:t>Udział w podstawowych formach aktywizacji w 2015r. :</a:t>
          </a:r>
        </a:p>
        <a:p xmlns:a="http://schemas.openxmlformats.org/drawingml/2006/main">
          <a:pPr marL="228600" indent="-228600">
            <a:buAutoNum type="arabicPeriod"/>
          </a:pPr>
          <a:r>
            <a:rPr lang="pl-PL" sz="1800" dirty="0" smtClean="0">
              <a:latin typeface="Cambria" panose="02040503050406030204" pitchFamily="18" charset="0"/>
            </a:rPr>
            <a:t>staże: 126</a:t>
          </a:r>
        </a:p>
        <a:p xmlns:a="http://schemas.openxmlformats.org/drawingml/2006/main">
          <a:pPr marL="228600" indent="-228600">
            <a:buAutoNum type="arabicPeriod"/>
          </a:pPr>
          <a:r>
            <a:rPr lang="pl-PL" sz="1800" dirty="0" smtClean="0">
              <a:latin typeface="Cambria" panose="02040503050406030204" pitchFamily="18" charset="0"/>
            </a:rPr>
            <a:t>dotacje: 38</a:t>
          </a:r>
        </a:p>
        <a:p xmlns:a="http://schemas.openxmlformats.org/drawingml/2006/main">
          <a:pPr marL="228600" indent="-228600">
            <a:buAutoNum type="arabicPeriod"/>
          </a:pPr>
          <a:r>
            <a:rPr lang="pl-PL" sz="1800" dirty="0" smtClean="0">
              <a:latin typeface="Cambria" panose="02040503050406030204" pitchFamily="18" charset="0"/>
            </a:rPr>
            <a:t>Szkolenia: 13</a:t>
          </a:r>
        </a:p>
        <a:p xmlns:a="http://schemas.openxmlformats.org/drawingml/2006/main">
          <a:pPr marL="228600" indent="-228600">
            <a:buAutoNum type="arabicPeriod"/>
          </a:pPr>
          <a:r>
            <a:rPr lang="pl-PL" sz="1800" dirty="0" smtClean="0">
              <a:latin typeface="Cambria" panose="02040503050406030204" pitchFamily="18" charset="0"/>
            </a:rPr>
            <a:t>Bon stażowy: 19</a:t>
          </a:r>
        </a:p>
        <a:p xmlns:a="http://schemas.openxmlformats.org/drawingml/2006/main">
          <a:pPr marL="228600" indent="-228600">
            <a:buAutoNum type="arabicPeriod"/>
          </a:pPr>
          <a:r>
            <a:rPr lang="pl-PL" sz="1800" dirty="0" smtClean="0">
              <a:latin typeface="Cambria" panose="02040503050406030204" pitchFamily="18" charset="0"/>
            </a:rPr>
            <a:t>Bon na zasiedlenie: 14</a:t>
          </a:r>
        </a:p>
        <a:p xmlns:a="http://schemas.openxmlformats.org/drawingml/2006/main">
          <a:pPr marL="228600" indent="-228600">
            <a:buAutoNum type="arabicPeriod"/>
          </a:pPr>
          <a:r>
            <a:rPr lang="pl-PL" sz="1800" dirty="0" smtClean="0">
              <a:latin typeface="Cambria" panose="02040503050406030204" pitchFamily="18" charset="0"/>
            </a:rPr>
            <a:t>Prace interwencyjne: 21</a:t>
          </a:r>
        </a:p>
        <a:p xmlns:a="http://schemas.openxmlformats.org/drawingml/2006/main">
          <a:pPr marL="228600" indent="-228600">
            <a:buAutoNum type="arabicPeriod"/>
          </a:pPr>
          <a:r>
            <a:rPr lang="pl-PL" sz="1800" dirty="0" smtClean="0">
              <a:latin typeface="Cambria" panose="02040503050406030204" pitchFamily="18" charset="0"/>
            </a:rPr>
            <a:t>Roboty publiczne: 11</a:t>
          </a:r>
          <a:endParaRPr lang="pl-PL" sz="1800" dirty="0">
            <a:latin typeface="Cambria" panose="020405030504060302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A8CCB-C0D6-4AC3-A473-48E8845C6469}" type="datetimeFigureOut">
              <a:rPr lang="pl-PL" smtClean="0"/>
              <a:t>2016-02-19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A8106-DC93-4558-AA44-9862B235E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56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D6FB7-E9CE-4602-B674-26C1748F481C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1FF9-6E71-48AB-B44C-2A22FC286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53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1FF9-6E71-48AB-B44C-2A22FC28690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57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1FF9-6E71-48AB-B44C-2A22FC28690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21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1FF9-6E71-48AB-B44C-2A22FC28690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21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1FF9-6E71-48AB-B44C-2A22FC286903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05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1FF9-6E71-48AB-B44C-2A22FC28690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73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50% bezrobotnych mieszkańców</a:t>
            </a:r>
            <a:r>
              <a:rPr lang="pl-PL" baseline="0" dirty="0" smtClean="0"/>
              <a:t> miasta stanowią osoby bezrobotne między 25 a 44 </a:t>
            </a:r>
            <a:r>
              <a:rPr lang="pl-PL" baseline="0" dirty="0" err="1" smtClean="0"/>
              <a:t>r.ż</a:t>
            </a:r>
            <a:r>
              <a:rPr lang="pl-PL" baseline="0" dirty="0" smtClean="0"/>
              <a:t>, udział procentowy najmłodszych bezrobotnych do 25 </a:t>
            </a:r>
            <a:r>
              <a:rPr lang="pl-PL" baseline="0" dirty="0" err="1" smtClean="0"/>
              <a:t>rż</a:t>
            </a:r>
            <a:r>
              <a:rPr lang="pl-PL" baseline="0" dirty="0" smtClean="0"/>
              <a:t> jest odzwierciedleniem tendencji w całym powiecie i kształtuje się na poziomie 10%.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1FF9-6E71-48AB-B44C-2A22FC28690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34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1FF9-6E71-48AB-B44C-2A22FC28690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35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1FF9-6E71-48AB-B44C-2A22FC28690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35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1FF9-6E71-48AB-B44C-2A22FC28690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35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233A76-4B5E-45BF-884E-BAAEE40A5031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5EF559-1BD6-4CCA-A66D-1517E360E9DD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A1875C8-ECDB-47D6-95AA-FEF1D9245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34480" y="1268760"/>
            <a:ext cx="7139136" cy="2526593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bg1">
                    <a:lumMod val="95000"/>
                  </a:schemeClr>
                </a:solidFill>
              </a:rPr>
              <a:t>SYTUACJA NA RYNKU PRACY                </a:t>
            </a:r>
            <a:br>
              <a:rPr lang="pl-PL" sz="35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3500" dirty="0" smtClean="0">
                <a:solidFill>
                  <a:schemeClr val="bg1">
                    <a:lumMod val="95000"/>
                  </a:schemeClr>
                </a:solidFill>
              </a:rPr>
              <a:t>W POWIECIE SKARŻYSKIM</a:t>
            </a:r>
            <a:br>
              <a:rPr lang="pl-PL" sz="35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3500" dirty="0" smtClean="0">
                <a:solidFill>
                  <a:schemeClr val="bg1">
                    <a:lumMod val="95000"/>
                  </a:schemeClr>
                </a:solidFill>
              </a:rPr>
              <a:t> ORAZ  W MIEŚCIE I GMINIE SUCHEDNIÓW</a:t>
            </a:r>
            <a:endParaRPr lang="pl-PL" sz="3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6021288"/>
            <a:ext cx="6400800" cy="5040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SUCHEDNIÓW</a:t>
            </a:r>
            <a:r>
              <a:rPr lang="pl-PL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, 18.02.2016</a:t>
            </a:r>
            <a:endParaRPr lang="pl-PL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45285"/>
            <a:ext cx="38830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864096" cy="10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2039197"/>
            <a:ext cx="6196405" cy="368387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2000" b="1" dirty="0" smtClean="0">
                <a:latin typeface="Cambria" panose="02040503050406030204" pitchFamily="18" charset="0"/>
              </a:rPr>
              <a:t>Stan na 31.01.2016</a:t>
            </a:r>
          </a:p>
          <a:p>
            <a:pPr lvl="1">
              <a:lnSpc>
                <a:spcPct val="150000"/>
              </a:lnSpc>
            </a:pPr>
            <a:r>
              <a:rPr lang="pl-PL" sz="2000" b="1" dirty="0" smtClean="0">
                <a:latin typeface="Cambria" panose="02040503050406030204" pitchFamily="18" charset="0"/>
              </a:rPr>
              <a:t>kobiety</a:t>
            </a:r>
            <a:r>
              <a:rPr lang="pl-PL" sz="2000" dirty="0" smtClean="0">
                <a:latin typeface="Cambria" panose="02040503050406030204" pitchFamily="18" charset="0"/>
              </a:rPr>
              <a:t>			384	43,69%	</a:t>
            </a:r>
          </a:p>
          <a:p>
            <a:pPr lvl="1"/>
            <a:r>
              <a:rPr lang="pl-PL" sz="2000" b="1" dirty="0" smtClean="0">
                <a:latin typeface="Cambria" panose="02040503050406030204" pitchFamily="18" charset="0"/>
              </a:rPr>
              <a:t>z prawem do zasiłku</a:t>
            </a:r>
            <a:r>
              <a:rPr lang="pl-PL" sz="2000" dirty="0" smtClean="0">
                <a:latin typeface="Cambria" panose="02040503050406030204" pitchFamily="18" charset="0"/>
              </a:rPr>
              <a:t>	146	16,61%</a:t>
            </a:r>
          </a:p>
          <a:p>
            <a:pPr lvl="1"/>
            <a:r>
              <a:rPr lang="pl-PL" sz="2000" b="1" dirty="0">
                <a:latin typeface="Cambria" panose="02040503050406030204" pitchFamily="18" charset="0"/>
              </a:rPr>
              <a:t>z</a:t>
            </a:r>
            <a:r>
              <a:rPr lang="pl-PL" sz="2000" b="1" dirty="0" smtClean="0">
                <a:latin typeface="Cambria" panose="02040503050406030204" pitchFamily="18" charset="0"/>
              </a:rPr>
              <a:t>amieszkali na wsi	</a:t>
            </a:r>
            <a:r>
              <a:rPr lang="pl-PL" sz="2000" dirty="0" smtClean="0">
                <a:latin typeface="Cambria" panose="02040503050406030204" pitchFamily="18" charset="0"/>
              </a:rPr>
              <a:t>148	16,84%</a:t>
            </a:r>
          </a:p>
          <a:p>
            <a:pPr lvl="1"/>
            <a:r>
              <a:rPr lang="pl-PL" sz="2000" b="1" dirty="0" smtClean="0">
                <a:latin typeface="Cambria" panose="02040503050406030204" pitchFamily="18" charset="0"/>
              </a:rPr>
              <a:t>do 25 roku życia</a:t>
            </a:r>
            <a:r>
              <a:rPr lang="pl-PL" sz="2000" dirty="0" smtClean="0">
                <a:latin typeface="Cambria" panose="02040503050406030204" pitchFamily="18" charset="0"/>
              </a:rPr>
              <a:t>		95	10,81%</a:t>
            </a:r>
          </a:p>
          <a:p>
            <a:pPr lvl="1"/>
            <a:r>
              <a:rPr lang="pl-PL" sz="2000" b="1" dirty="0">
                <a:latin typeface="Cambria" panose="02040503050406030204" pitchFamily="18" charset="0"/>
              </a:rPr>
              <a:t>p</a:t>
            </a:r>
            <a:r>
              <a:rPr lang="pl-PL" sz="2000" b="1" dirty="0" smtClean="0">
                <a:latin typeface="Cambria" panose="02040503050406030204" pitchFamily="18" charset="0"/>
              </a:rPr>
              <a:t>owyżej 50 roku życia</a:t>
            </a:r>
            <a:r>
              <a:rPr lang="pl-PL" sz="2000" dirty="0" smtClean="0">
                <a:latin typeface="Cambria" panose="02040503050406030204" pitchFamily="18" charset="0"/>
              </a:rPr>
              <a:t>	257	29,24%</a:t>
            </a:r>
          </a:p>
          <a:p>
            <a:pPr lvl="1"/>
            <a:r>
              <a:rPr lang="pl-PL" sz="2000" b="1" dirty="0" smtClean="0">
                <a:latin typeface="Cambria" panose="02040503050406030204" pitchFamily="18" charset="0"/>
              </a:rPr>
              <a:t>długotrwale bezrobotni</a:t>
            </a:r>
            <a:r>
              <a:rPr lang="pl-PL" sz="2000" dirty="0" smtClean="0">
                <a:latin typeface="Cambria" panose="02040503050406030204" pitchFamily="18" charset="0"/>
              </a:rPr>
              <a:t>	535	60,86%</a:t>
            </a:r>
          </a:p>
          <a:p>
            <a:pPr lvl="1"/>
            <a:r>
              <a:rPr lang="pl-PL" sz="2000" b="1" dirty="0">
                <a:latin typeface="Cambria" panose="02040503050406030204" pitchFamily="18" charset="0"/>
              </a:rPr>
              <a:t>n</a:t>
            </a:r>
            <a:r>
              <a:rPr lang="pl-PL" sz="2000" b="1" dirty="0" smtClean="0">
                <a:latin typeface="Cambria" panose="02040503050406030204" pitchFamily="18" charset="0"/>
              </a:rPr>
              <a:t>iepełnosprawni</a:t>
            </a:r>
            <a:r>
              <a:rPr lang="pl-PL" sz="2000" dirty="0" smtClean="0">
                <a:latin typeface="Cambria" panose="02040503050406030204" pitchFamily="18" charset="0"/>
              </a:rPr>
              <a:t> 		35	3,98%</a:t>
            </a:r>
          </a:p>
          <a:p>
            <a:pPr lvl="1">
              <a:lnSpc>
                <a:spcPct val="80000"/>
              </a:lnSpc>
            </a:pPr>
            <a:endParaRPr lang="pl-PL" sz="2000" dirty="0" smtClean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681106"/>
            <a:ext cx="6552728" cy="1202485"/>
          </a:xfrm>
        </p:spPr>
        <p:txBody>
          <a:bodyPr>
            <a:normAutofit/>
          </a:bodyPr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PODSTAWOWE DANE NA TEMAT BEZROBOCIA REJESTROWANEGO W MIEŚCIE I GMINIE SUCHEDNIÓW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524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6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004930" y="945594"/>
            <a:ext cx="6128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BEZROBOTNI MIESZKAŃCY MIASTA I GMINY SUCHEDNIÓW WG.WIEKU. </a:t>
            </a: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Stan na 31.01.2016r.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810005" y="6386462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Cambria" panose="02040503050406030204" pitchFamily="18" charset="0"/>
              </a:rPr>
              <a:t>Źródło: Opracowanie własne na podstawie Sprawozdania MPiPS-01 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52350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524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1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004930" y="945594"/>
            <a:ext cx="612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BEZROBOTNI MIESZKAŃCY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MIASTA I GMINY SUCHEDNIÓW WG.POZIOMU WYKSZTAŁCENIA. Stan na 31.01.2016r.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810005" y="6386462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Cambria" panose="02040503050406030204" pitchFamily="18" charset="0"/>
              </a:rPr>
              <a:t>Źródło: Opracowanie własne na podstawie Sprawozdania MPiPS-01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524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976078"/>
              </p:ext>
            </p:extLst>
          </p:nvPr>
        </p:nvGraphicFramePr>
        <p:xfrm>
          <a:off x="810005" y="1772817"/>
          <a:ext cx="757841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67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004930" y="945594"/>
            <a:ext cx="612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BEZROBOTNI MIESZKAŃCY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MIASTA I GMINY SUCHEDNIÓW WG.PROFILI POMOCY. Stan na 31.01.2016r.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810005" y="6386462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Cambria" panose="02040503050406030204" pitchFamily="18" charset="0"/>
              </a:rPr>
              <a:t>Źródło: Opracowanie własne na podstawie Sprawozdania MPiPS-01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524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68493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22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004930" y="945594"/>
            <a:ext cx="612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ambria" panose="02040503050406030204" pitchFamily="18" charset="0"/>
              </a:rPr>
              <a:t>Aktywność bezrobotnych mieszkańców miasta i gminy Suchedniów w 2015r. </a:t>
            </a:r>
            <a:endParaRPr lang="pl-PL" b="1" dirty="0">
              <a:latin typeface="Cambria" panose="020405030504060302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10005" y="6386462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Cambria" panose="02040503050406030204" pitchFamily="18" charset="0"/>
              </a:rPr>
              <a:t>Źródło: Opracowanie własne na podstawie Sprawozdania MPiPS-01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524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315976"/>
              </p:ext>
            </p:extLst>
          </p:nvPr>
        </p:nvGraphicFramePr>
        <p:xfrm>
          <a:off x="1282385" y="1700808"/>
          <a:ext cx="6688088" cy="413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94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3384" y="3398978"/>
            <a:ext cx="4788024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DZIĘKUJEMY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ZA UWAGĘ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874846"/>
            <a:ext cx="3883489" cy="1524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404664"/>
            <a:ext cx="7632848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WYSOKOŚĆ BEZROBOCIA REJESTROWANEGO </a:t>
            </a:r>
          </a:p>
          <a:p>
            <a:pPr marL="0" indent="0" algn="ctr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 GRUDNIU 2015r.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99520"/>
              </p:ext>
            </p:extLst>
          </p:nvPr>
        </p:nvGraphicFramePr>
        <p:xfrm>
          <a:off x="755576" y="1916832"/>
          <a:ext cx="7577697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936104"/>
                <a:gridCol w="1239902"/>
                <a:gridCol w="1422211"/>
                <a:gridCol w="1197651"/>
                <a:gridCol w="1197653"/>
              </a:tblGrid>
              <a:tr h="1418060">
                <a:tc gridSpan="2"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POLSKA</a:t>
                      </a:r>
                      <a:endParaRPr lang="pl-P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WOJEWÓDZTWO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ŚWIĘTOKRZYSKIE</a:t>
                      </a:r>
                      <a:endParaRPr lang="pl-P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POWIAT 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SKARŻYSKI</a:t>
                      </a:r>
                      <a:endParaRPr lang="pl-P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SUCHEDNIÓW</a:t>
                      </a:r>
                      <a:endParaRPr lang="pl-P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30">
                <a:tc rowSpan="2"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Liczba </a:t>
                      </a:r>
                    </a:p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zarejestrowanych</a:t>
                      </a:r>
                    </a:p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bezrobotnych 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Grudzień  2015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1 563 300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66 131 </a:t>
                      </a:r>
                    </a:p>
                    <a:p>
                      <a:pPr algn="ctr"/>
                      <a:endParaRPr lang="pl-PL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5 808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814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190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Grudzień 2014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1 815 200</a:t>
                      </a:r>
                      <a:endParaRPr lang="pl-PL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75 434</a:t>
                      </a:r>
                      <a:endParaRPr lang="pl-PL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6 653</a:t>
                      </a:r>
                      <a:endParaRPr lang="pl-PL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971</a:t>
                      </a:r>
                      <a:endParaRPr lang="pl-PL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1906">
                <a:tc rowSpan="2"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Stopa bezrobocia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Grudzień  2015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9,8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12,5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22,3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695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Grudzień 2014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11,4</a:t>
                      </a:r>
                      <a:endParaRPr lang="pl-PL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14,2</a:t>
                      </a:r>
                      <a:endParaRPr lang="pl-PL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24,9</a:t>
                      </a:r>
                      <a:endParaRPr lang="pl-PL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99" y="2081180"/>
            <a:ext cx="51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74" y="2045212"/>
            <a:ext cx="596395" cy="62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06605"/>
            <a:ext cx="810691" cy="5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692155" y="6345479"/>
            <a:ext cx="4276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Źródło: Opracowanie własne na podstawie danych GUS</a:t>
            </a:r>
            <a:endParaRPr lang="pl-PL" sz="14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38" y="2029260"/>
            <a:ext cx="576064" cy="7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404664"/>
            <a:ext cx="7632848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66545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321727" y="6345479"/>
            <a:ext cx="3017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Materiał ze strony www.wup.kielce.pl</a:t>
            </a:r>
            <a:endParaRPr lang="pl-PL" sz="14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08000" y="2566988"/>
          <a:ext cx="3937000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933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2692155" y="6345479"/>
            <a:ext cx="4276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Źródło: Opracowanie własne na podstawie danych GUS</a:t>
            </a:r>
            <a:endParaRPr lang="pl-PL" sz="14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ytuł 4"/>
          <p:cNvSpPr>
            <a:spLocks noGrp="1"/>
          </p:cNvSpPr>
          <p:nvPr>
            <p:ph type="title"/>
          </p:nvPr>
        </p:nvSpPr>
        <p:spPr>
          <a:xfrm>
            <a:off x="1763688" y="980728"/>
            <a:ext cx="6552728" cy="1202485"/>
          </a:xfrm>
        </p:spPr>
        <p:txBody>
          <a:bodyPr>
            <a:normAutofit/>
          </a:bodyPr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STOPA BEZROBOCIA W POWIECIE SKARŻYSKIM W 2015r. 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315078"/>
              </p:ext>
            </p:extLst>
          </p:nvPr>
        </p:nvGraphicFramePr>
        <p:xfrm>
          <a:off x="1597323" y="1916832"/>
          <a:ext cx="63367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933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95023" y="1064881"/>
            <a:ext cx="696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POZIOM BEZROBOCIA W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POWIECIE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SKARŻYSKIM </a:t>
            </a:r>
          </a:p>
          <a:p>
            <a:pPr algn="ctr"/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 2015R. I W STYCZNIU 2016R.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95736" y="6345479"/>
            <a:ext cx="5269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Źródło: Opracowanie własne na podstawie Sprawozdania MPiPS-01 </a:t>
            </a:r>
            <a:endParaRPr lang="pl-PL" sz="14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625122"/>
              </p:ext>
            </p:extLst>
          </p:nvPr>
        </p:nvGraphicFramePr>
        <p:xfrm>
          <a:off x="755576" y="1844824"/>
          <a:ext cx="76328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2000" b="1" dirty="0" smtClean="0">
                <a:latin typeface="Cambria" panose="02040503050406030204" pitchFamily="18" charset="0"/>
              </a:rPr>
              <a:t>Stan na 31.01.2016</a:t>
            </a:r>
          </a:p>
          <a:p>
            <a:pPr lvl="1">
              <a:lnSpc>
                <a:spcPct val="150000"/>
              </a:lnSpc>
            </a:pPr>
            <a:r>
              <a:rPr lang="pl-PL" sz="2000" b="1" dirty="0" smtClean="0">
                <a:latin typeface="Cambria" panose="02040503050406030204" pitchFamily="18" charset="0"/>
              </a:rPr>
              <a:t>kobiety</a:t>
            </a:r>
            <a:r>
              <a:rPr lang="pl-PL" sz="2000" dirty="0" smtClean="0">
                <a:latin typeface="Cambria" panose="02040503050406030204" pitchFamily="18" charset="0"/>
              </a:rPr>
              <a:t>			2.968	47,83%	</a:t>
            </a:r>
          </a:p>
          <a:p>
            <a:pPr lvl="1"/>
            <a:r>
              <a:rPr lang="pl-PL" sz="2000" b="1" dirty="0" smtClean="0">
                <a:latin typeface="Cambria" panose="02040503050406030204" pitchFamily="18" charset="0"/>
              </a:rPr>
              <a:t>z prawem do zasiłku</a:t>
            </a:r>
            <a:r>
              <a:rPr lang="pl-PL" sz="2000" dirty="0" smtClean="0">
                <a:latin typeface="Cambria" panose="02040503050406030204" pitchFamily="18" charset="0"/>
              </a:rPr>
              <a:t>	1.047	16,87%</a:t>
            </a:r>
          </a:p>
          <a:p>
            <a:pPr lvl="1"/>
            <a:r>
              <a:rPr lang="pl-PL" sz="2000" b="1" dirty="0">
                <a:latin typeface="Cambria" panose="02040503050406030204" pitchFamily="18" charset="0"/>
              </a:rPr>
              <a:t>z</a:t>
            </a:r>
            <a:r>
              <a:rPr lang="pl-PL" sz="2000" b="1" dirty="0" smtClean="0">
                <a:latin typeface="Cambria" panose="02040503050406030204" pitchFamily="18" charset="0"/>
              </a:rPr>
              <a:t>amieszkali na wsi	</a:t>
            </a:r>
            <a:r>
              <a:rPr lang="pl-PL" sz="2000" dirty="0" smtClean="0">
                <a:latin typeface="Cambria" panose="02040503050406030204" pitchFamily="18" charset="0"/>
              </a:rPr>
              <a:t>2.162	34,84%</a:t>
            </a:r>
          </a:p>
          <a:p>
            <a:pPr lvl="1"/>
            <a:r>
              <a:rPr lang="pl-PL" sz="2000" b="1" dirty="0">
                <a:latin typeface="Cambria" panose="02040503050406030204" pitchFamily="18" charset="0"/>
              </a:rPr>
              <a:t>d</a:t>
            </a:r>
            <a:r>
              <a:rPr lang="pl-PL" sz="2000" b="1" dirty="0" smtClean="0">
                <a:latin typeface="Cambria" panose="02040503050406030204" pitchFamily="18" charset="0"/>
              </a:rPr>
              <a:t>o 25 roku życia</a:t>
            </a:r>
            <a:r>
              <a:rPr lang="pl-PL" sz="2000" dirty="0" smtClean="0">
                <a:latin typeface="Cambria" panose="02040503050406030204" pitchFamily="18" charset="0"/>
              </a:rPr>
              <a:t>		660	10,64%</a:t>
            </a:r>
          </a:p>
          <a:p>
            <a:pPr lvl="1"/>
            <a:r>
              <a:rPr lang="pl-PL" sz="2000" b="1" dirty="0">
                <a:latin typeface="Cambria" panose="02040503050406030204" pitchFamily="18" charset="0"/>
              </a:rPr>
              <a:t>p</a:t>
            </a:r>
            <a:r>
              <a:rPr lang="pl-PL" sz="2000" b="1" dirty="0" smtClean="0">
                <a:latin typeface="Cambria" panose="02040503050406030204" pitchFamily="18" charset="0"/>
              </a:rPr>
              <a:t>owyżej 50 roku życia</a:t>
            </a:r>
            <a:r>
              <a:rPr lang="pl-PL" sz="2000" dirty="0" smtClean="0">
                <a:latin typeface="Cambria" panose="02040503050406030204" pitchFamily="18" charset="0"/>
              </a:rPr>
              <a:t>	1.876	30,23%</a:t>
            </a:r>
          </a:p>
          <a:p>
            <a:pPr lvl="1"/>
            <a:r>
              <a:rPr lang="pl-PL" sz="2000" b="1" dirty="0" smtClean="0">
                <a:latin typeface="Cambria" panose="02040503050406030204" pitchFamily="18" charset="0"/>
              </a:rPr>
              <a:t>długotrwale bezrobotni</a:t>
            </a:r>
            <a:r>
              <a:rPr lang="pl-PL" sz="2000" dirty="0" smtClean="0">
                <a:latin typeface="Cambria" panose="02040503050406030204" pitchFamily="18" charset="0"/>
              </a:rPr>
              <a:t>	3.830	61,72%</a:t>
            </a:r>
          </a:p>
          <a:p>
            <a:pPr lvl="1"/>
            <a:r>
              <a:rPr lang="pl-PL" sz="2000" b="1" dirty="0">
                <a:latin typeface="Cambria" panose="02040503050406030204" pitchFamily="18" charset="0"/>
              </a:rPr>
              <a:t>n</a:t>
            </a:r>
            <a:r>
              <a:rPr lang="pl-PL" sz="2000" b="1" dirty="0" smtClean="0">
                <a:latin typeface="Cambria" panose="02040503050406030204" pitchFamily="18" charset="0"/>
              </a:rPr>
              <a:t>iepełnosprawni</a:t>
            </a:r>
            <a:r>
              <a:rPr lang="pl-PL" sz="2000" dirty="0" smtClean="0">
                <a:latin typeface="Cambria" panose="02040503050406030204" pitchFamily="18" charset="0"/>
              </a:rPr>
              <a:t> 		299	4,82%</a:t>
            </a:r>
          </a:p>
          <a:p>
            <a:pPr lvl="1">
              <a:lnSpc>
                <a:spcPct val="80000"/>
              </a:lnSpc>
            </a:pPr>
            <a:endParaRPr lang="pl-PL" sz="2000" dirty="0" smtClean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58718" y="834514"/>
            <a:ext cx="6552728" cy="1202485"/>
          </a:xfrm>
        </p:spPr>
        <p:txBody>
          <a:bodyPr>
            <a:normAutofit/>
          </a:bodyPr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PODSTAWOWE DANE NA TEMAT BEZROBOCIA REJESTROWANEGO W POWIECIE SKARŻYSKIM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936104" cy="91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r>
              <a:rPr lang="pl-PL" sz="2000" dirty="0" smtClean="0">
                <a:latin typeface="Cambria" panose="02040503050406030204" pitchFamily="18" charset="0"/>
              </a:rPr>
              <a:t>W 2015r. do Powiatowego Urzędu Pracy </a:t>
            </a:r>
            <a:br>
              <a:rPr lang="pl-PL" sz="2000" dirty="0" smtClean="0">
                <a:latin typeface="Cambria" panose="02040503050406030204" pitchFamily="18" charset="0"/>
              </a:rPr>
            </a:br>
            <a:r>
              <a:rPr lang="pl-PL" sz="2000" dirty="0" smtClean="0">
                <a:latin typeface="Cambria" panose="02040503050406030204" pitchFamily="18" charset="0"/>
              </a:rPr>
              <a:t>w Skarżysku -Kamiennej zgłoszono łącznie </a:t>
            </a:r>
            <a:r>
              <a:rPr lang="pl-PL" sz="2000" b="1" dirty="0" smtClean="0">
                <a:latin typeface="Cambria" panose="02040503050406030204" pitchFamily="18" charset="0"/>
              </a:rPr>
              <a:t>1.909 ofert pracy</a:t>
            </a:r>
            <a:r>
              <a:rPr lang="pl-PL" sz="2000" dirty="0" smtClean="0">
                <a:latin typeface="Cambria" panose="02040503050406030204" pitchFamily="18" charset="0"/>
              </a:rPr>
              <a:t>. Spośród nich oferty zamknięte stanowiły 75,23%. </a:t>
            </a:r>
          </a:p>
          <a:p>
            <a:pPr marL="365760" lvl="1" indent="0" algn="just">
              <a:lnSpc>
                <a:spcPct val="80000"/>
              </a:lnSpc>
              <a:buNone/>
            </a:pPr>
            <a:endParaRPr lang="pl-PL" sz="2000" dirty="0" smtClean="0">
              <a:latin typeface="Cambria" panose="02040503050406030204" pitchFamily="18" charset="0"/>
            </a:endParaRPr>
          </a:p>
          <a:p>
            <a:pPr lvl="1" algn="just">
              <a:lnSpc>
                <a:spcPct val="80000"/>
              </a:lnSpc>
            </a:pPr>
            <a:r>
              <a:rPr lang="pl-PL" sz="2000" dirty="0" smtClean="0">
                <a:latin typeface="Cambria" panose="02040503050406030204" pitchFamily="18" charset="0"/>
              </a:rPr>
              <a:t>W ramach tych ofert zgłoszonych zostało 3.297 miejsc pracy. Dominowały oferty pracy tymczasowej, zawierane w oparciu o umowy cywilno-prawne. </a:t>
            </a:r>
          </a:p>
          <a:p>
            <a:pPr marL="365760" lvl="1" indent="0" algn="just">
              <a:lnSpc>
                <a:spcPct val="80000"/>
              </a:lnSpc>
              <a:buNone/>
            </a:pPr>
            <a:endParaRPr lang="pl-PL" sz="2000" dirty="0" smtClean="0">
              <a:latin typeface="Cambria" panose="02040503050406030204" pitchFamily="18" charset="0"/>
            </a:endParaRPr>
          </a:p>
          <a:p>
            <a:pPr lvl="1" algn="just">
              <a:lnSpc>
                <a:spcPct val="80000"/>
              </a:lnSpc>
            </a:pPr>
            <a:r>
              <a:rPr lang="pl-PL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Z terenu miasta i gminy Suchedniów pochodziło </a:t>
            </a:r>
            <a:r>
              <a:rPr lang="pl-PL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202</a:t>
            </a:r>
            <a:r>
              <a:rPr lang="pl-PL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ofert pracy (10,58 % ogółu ofert pracy). </a:t>
            </a:r>
          </a:p>
          <a:p>
            <a:pPr marL="365760" lvl="1" indent="0">
              <a:lnSpc>
                <a:spcPct val="80000"/>
              </a:lnSpc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58718" y="834514"/>
            <a:ext cx="6552728" cy="1202485"/>
          </a:xfrm>
        </p:spPr>
        <p:txBody>
          <a:bodyPr>
            <a:normAutofit/>
          </a:bodyPr>
          <a:lstStyle/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LICZBA OFERT PRACY ZGŁOSZONYCH W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2015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936104" cy="91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933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833042" y="830598"/>
            <a:ext cx="6339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PROCENTOWY UDZIAŁ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OSÓB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BEZROBOTNYCH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POSZCZEGÓLNYCH GMINACH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 OGÓLNEJ LICZBIE BEZROBOTNYCH W POWIECIE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SKARŻYSKIM. Stan na 31.01.2016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10005" y="6386462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Cambria" panose="02040503050406030204" pitchFamily="18" charset="0"/>
              </a:rPr>
              <a:t>Źródło: Opracowanie własne na podstawie Sprawozdania MPiPS-01 </a:t>
            </a: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54530"/>
              </p:ext>
            </p:extLst>
          </p:nvPr>
        </p:nvGraphicFramePr>
        <p:xfrm>
          <a:off x="810005" y="2056954"/>
          <a:ext cx="7218379" cy="404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004930" y="945594"/>
            <a:ext cx="6128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POZIOM BEZROBOCIA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REJESTROWANEGO 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 MIEŚCIE I GMINIE</a:t>
            </a: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SUCHEDNIÓW</a:t>
            </a: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 2015r. 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oraz w STYCZNIU 2016R.</a:t>
            </a:r>
            <a:endParaRPr lang="pl-PL" sz="2000" dirty="0"/>
          </a:p>
        </p:txBody>
      </p:sp>
      <p:sp>
        <p:nvSpPr>
          <p:cNvPr id="11" name="Prostokąt 10"/>
          <p:cNvSpPr/>
          <p:nvPr/>
        </p:nvSpPr>
        <p:spPr>
          <a:xfrm>
            <a:off x="810005" y="6386462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Cambria" panose="02040503050406030204" pitchFamily="18" charset="0"/>
              </a:rPr>
              <a:t>Źródło: Opracowanie własne na podstawie Sprawozdania MPiPS-01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04" y="836712"/>
            <a:ext cx="654020" cy="80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178485"/>
              </p:ext>
            </p:extLst>
          </p:nvPr>
        </p:nvGraphicFramePr>
        <p:xfrm>
          <a:off x="810005" y="2119313"/>
          <a:ext cx="7434403" cy="404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86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931</TotalTime>
  <Words>405</Words>
  <Application>Microsoft Office PowerPoint</Application>
  <PresentationFormat>Pokaz na ekranie (4:3)</PresentationFormat>
  <Paragraphs>133</Paragraphs>
  <Slides>15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Brush Script MT</vt:lpstr>
      <vt:lpstr>Calibri</vt:lpstr>
      <vt:lpstr>Cambria</vt:lpstr>
      <vt:lpstr>Constantia</vt:lpstr>
      <vt:lpstr>Franklin Gothic Book</vt:lpstr>
      <vt:lpstr>Rage Italic</vt:lpstr>
      <vt:lpstr>Wingdings</vt:lpstr>
      <vt:lpstr>Pinezka</vt:lpstr>
      <vt:lpstr>SYTUACJA NA RYNKU PRACY                 W POWIECIE SKARŻYSKIM  ORAZ  W MIEŚCIE I GMINIE SUCHEDNIÓW</vt:lpstr>
      <vt:lpstr>Prezentacja programu PowerPoint</vt:lpstr>
      <vt:lpstr>Prezentacja programu PowerPoint</vt:lpstr>
      <vt:lpstr>STOPA BEZROBOCIA W POWIECIE SKARŻYSKIM W 2015r. </vt:lpstr>
      <vt:lpstr>POZIOM BEZROBOCIA W POWIECIE SKARŻYSKIM  W 2015R. I W STYCZNIU 2016R.</vt:lpstr>
      <vt:lpstr>PODSTAWOWE DANE NA TEMAT BEZROBOCIA REJESTROWANEGO W POWIECIE SKARŻYSKIM</vt:lpstr>
      <vt:lpstr>LICZBA OFERT PRACY ZGŁOSZONYCH W 2015</vt:lpstr>
      <vt:lpstr>Prezentacja programu PowerPoint</vt:lpstr>
      <vt:lpstr>Prezentacja programu PowerPoint</vt:lpstr>
      <vt:lpstr>PODSTAWOWE DANE NA TEMAT BEZROBOCIA REJESTROWANEGO W MIEŚCIE I GMINIE SUCHEDNIÓW</vt:lpstr>
      <vt:lpstr>Prezentacja programu PowerPoint</vt:lpstr>
      <vt:lpstr>Prezentacja programu PowerPoint</vt:lpstr>
      <vt:lpstr>Prezentacja programu PowerPoint</vt:lpstr>
      <vt:lpstr>Prezentacja programu PowerPoint</vt:lpstr>
      <vt:lpstr>DZIĘKUJEMY 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SYTUACJA NA RYNKU PRACY                W POWIECIE SKARŻYSKIM</dc:title>
  <dc:creator>azalewska</dc:creator>
  <cp:lastModifiedBy>MAGDALENA PRZYJEMSKA</cp:lastModifiedBy>
  <cp:revision>95</cp:revision>
  <cp:lastPrinted>2016-02-17T13:27:13Z</cp:lastPrinted>
  <dcterms:created xsi:type="dcterms:W3CDTF">2015-01-27T07:21:54Z</dcterms:created>
  <dcterms:modified xsi:type="dcterms:W3CDTF">2016-02-19T13:46:55Z</dcterms:modified>
</cp:coreProperties>
</file>