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74" r:id="rId2"/>
    <p:sldId id="460" r:id="rId3"/>
    <p:sldId id="492" r:id="rId4"/>
    <p:sldId id="575" r:id="rId5"/>
    <p:sldId id="576" r:id="rId6"/>
    <p:sldId id="577" r:id="rId7"/>
    <p:sldId id="578" r:id="rId8"/>
    <p:sldId id="579" r:id="rId9"/>
    <p:sldId id="580" r:id="rId10"/>
    <p:sldId id="581" r:id="rId11"/>
    <p:sldId id="582" r:id="rId12"/>
    <p:sldId id="583" r:id="rId13"/>
    <p:sldId id="293" r:id="rId14"/>
  </p:sldIdLst>
  <p:sldSz cx="12226925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7865" autoAdjust="0"/>
  </p:normalViewPr>
  <p:slideViewPr>
    <p:cSldViewPr>
      <p:cViewPr>
        <p:scale>
          <a:sx n="80" d="100"/>
          <a:sy n="80" d="100"/>
        </p:scale>
        <p:origin x="486" y="-510"/>
      </p:cViewPr>
      <p:guideLst>
        <p:guide orient="horz" pos="2160"/>
        <p:guide pos="2880"/>
        <p:guide pos="38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2A401-7C0D-4427-8559-95D100951183}" type="datetimeFigureOut">
              <a:rPr lang="pl-PL" smtClean="0"/>
              <a:pPr/>
              <a:t>2016-11-16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685800"/>
            <a:ext cx="6111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0E178-1657-4196-B496-2BF114C5129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804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7020" y="2130426"/>
            <a:ext cx="10392886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34039" y="3886200"/>
            <a:ext cx="855884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E4C-755B-47DA-AECF-7701A4363314}" type="datetimeFigureOut">
              <a:rPr lang="pl-PL" smtClean="0"/>
              <a:pPr/>
              <a:t>2016-11-16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4038-A7B8-4B64-93D1-640864EA8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E4C-755B-47DA-AECF-7701A4363314}" type="datetimeFigureOut">
              <a:rPr lang="pl-PL" smtClean="0"/>
              <a:pPr/>
              <a:t>2016-11-16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4038-A7B8-4B64-93D1-640864EA8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64521" y="274639"/>
            <a:ext cx="2751058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11346" y="274639"/>
            <a:ext cx="8049392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E4C-755B-47DA-AECF-7701A4363314}" type="datetimeFigureOut">
              <a:rPr lang="pl-PL" smtClean="0"/>
              <a:pPr/>
              <a:t>2016-11-16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4038-A7B8-4B64-93D1-640864EA8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E4C-755B-47DA-AECF-7701A4363314}" type="datetimeFigureOut">
              <a:rPr lang="pl-PL" smtClean="0"/>
              <a:pPr/>
              <a:t>2016-11-16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4038-A7B8-4B64-93D1-640864EA8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5843" y="4406901"/>
            <a:ext cx="1039288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5843" y="2906713"/>
            <a:ext cx="1039288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E4C-755B-47DA-AECF-7701A4363314}" type="datetimeFigureOut">
              <a:rPr lang="pl-PL" smtClean="0"/>
              <a:pPr/>
              <a:t>2016-11-16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4038-A7B8-4B64-93D1-640864EA8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1346" y="1600201"/>
            <a:ext cx="54002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15354" y="1600201"/>
            <a:ext cx="54002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E4C-755B-47DA-AECF-7701A4363314}" type="datetimeFigureOut">
              <a:rPr lang="pl-PL" smtClean="0"/>
              <a:pPr/>
              <a:t>2016-11-16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4038-A7B8-4B64-93D1-640864EA8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346" y="1535113"/>
            <a:ext cx="54023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1346" y="2174875"/>
            <a:ext cx="540234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11109" y="1535113"/>
            <a:ext cx="54044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11109" y="2174875"/>
            <a:ext cx="54044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E4C-755B-47DA-AECF-7701A4363314}" type="datetimeFigureOut">
              <a:rPr lang="pl-PL" smtClean="0"/>
              <a:pPr/>
              <a:t>2016-11-16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4038-A7B8-4B64-93D1-640864EA8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E4C-755B-47DA-AECF-7701A4363314}" type="datetimeFigureOut">
              <a:rPr lang="pl-PL" smtClean="0"/>
              <a:pPr/>
              <a:t>2016-11-16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4038-A7B8-4B64-93D1-640864EA8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E4C-755B-47DA-AECF-7701A4363314}" type="datetimeFigureOut">
              <a:rPr lang="pl-PL" smtClean="0"/>
              <a:pPr/>
              <a:t>2016-11-16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4038-A7B8-4B64-93D1-640864EA8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347" y="273050"/>
            <a:ext cx="402257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80388" y="273051"/>
            <a:ext cx="683519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11347" y="1435101"/>
            <a:ext cx="402257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E4C-755B-47DA-AECF-7701A4363314}" type="datetimeFigureOut">
              <a:rPr lang="pl-PL" smtClean="0"/>
              <a:pPr/>
              <a:t>2016-11-16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4038-A7B8-4B64-93D1-640864EA8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6563" y="4800600"/>
            <a:ext cx="733615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96563" y="612775"/>
            <a:ext cx="733615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96563" y="5367338"/>
            <a:ext cx="733615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0E4C-755B-47DA-AECF-7701A4363314}" type="datetimeFigureOut">
              <a:rPr lang="pl-PL" smtClean="0"/>
              <a:pPr/>
              <a:t>2016-11-16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4038-A7B8-4B64-93D1-640864EA8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11346" y="274638"/>
            <a:ext cx="110042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346" y="1600201"/>
            <a:ext cx="110042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11346" y="6356351"/>
            <a:ext cx="28529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50E4C-755B-47DA-AECF-7701A4363314}" type="datetimeFigureOut">
              <a:rPr lang="pl-PL" smtClean="0"/>
              <a:pPr/>
              <a:t>2016-11-16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77533" y="6356351"/>
            <a:ext cx="3871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62630" y="6356351"/>
            <a:ext cx="28529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C4038-A7B8-4B64-93D1-640864EA8E5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12226925" cy="50851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0814" y="908720"/>
            <a:ext cx="11665296" cy="1944216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Prezentacja</a:t>
            </a:r>
            <a:br>
              <a:rPr lang="pl-PL" sz="3600" b="1" dirty="0" smtClean="0"/>
            </a:br>
            <a:r>
              <a:rPr lang="pl-PL" sz="3600" b="1" dirty="0" smtClean="0"/>
              <a:t>Programu </a:t>
            </a:r>
            <a:r>
              <a:rPr lang="pl-PL" sz="3600" b="1" dirty="0"/>
              <a:t>Rewitalizacji Miasta i Gminy Suchedniów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na </a:t>
            </a:r>
            <a:r>
              <a:rPr lang="pl-PL" sz="3600" b="1" dirty="0"/>
              <a:t>lata </a:t>
            </a:r>
            <a:r>
              <a:rPr lang="pl-PL" sz="3600" b="1" dirty="0" smtClean="0"/>
              <a:t>2016-2023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34038" y="4719383"/>
            <a:ext cx="8558848" cy="1752600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Suchedniów, 17.11.2016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69" y="2924944"/>
            <a:ext cx="1677786" cy="2097234"/>
          </a:xfrm>
          <a:prstGeom prst="rect">
            <a:avLst/>
          </a:prstGeom>
        </p:spPr>
      </p:pic>
      <p:pic>
        <p:nvPicPr>
          <p:cNvPr id="1031" name="Obraz 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18" y="0"/>
            <a:ext cx="57546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4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14035" y="2899395"/>
            <a:ext cx="108802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pl-PL" sz="2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pl-PL" sz="2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pl-PL" sz="28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17613" y="741363"/>
            <a:ext cx="1180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ea typeface="Calibri"/>
                <a:cs typeface="Times New Roman"/>
              </a:rPr>
              <a:t>Podstawowe projekty i przedsięwzięcia</a:t>
            </a:r>
            <a:endParaRPr lang="pl-PL" sz="3200" b="1" dirty="0">
              <a:solidFill>
                <a:prstClr val="black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74789" y="3789040"/>
            <a:ext cx="10297144" cy="37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pl-PL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22677"/>
              </p:ext>
            </p:extLst>
          </p:nvPr>
        </p:nvGraphicFramePr>
        <p:xfrm>
          <a:off x="409123" y="1326138"/>
          <a:ext cx="11628475" cy="5464814"/>
        </p:xfrm>
        <a:graphic>
          <a:graphicData uri="http://schemas.openxmlformats.org/drawingml/2006/table">
            <a:tbl>
              <a:tblPr/>
              <a:tblGrid>
                <a:gridCol w="514584"/>
                <a:gridCol w="5669206"/>
                <a:gridCol w="3932518"/>
                <a:gridCol w="1512167"/>
              </a:tblGrid>
              <a:tr h="430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L.p.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Nazwa projektu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Nazwa wnioskodawcy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Szacowana wartość </a:t>
                      </a:r>
                      <a:r>
                        <a:rPr lang="pl-PL" sz="14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(PLN)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785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Modernizacja bazy noclegowej </a:t>
                      </a:r>
                      <a:br>
                        <a:rPr lang="pl-PL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 turystycznej oraz zaplecza sanitarnego na terenie Ośrodka Sportu i Rekreacji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Suchedniowie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Gmina Suchedniów 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480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000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Rozbudowa bazy gastronomicznej na terenie OSIR Suchedniów oraz modernizacja infrastruktury technicznej pola kempingowego i wypożyczalni sprzętu pływającego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Gmina Suchedniów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400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000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Przestrzeń kultury 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Suchedniowski Ośrodek Kultury  „Kuźnica”, Miejsko-Gminna Biblioteka Publiczna, Gmina Suchedniów, lokalne NGO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400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000 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Centrum aktywności lokalnej   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Gmina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Suchedniów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Spółdzielnia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Socjalna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/>
                      </a:r>
                      <a:b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NGO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500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000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Zagospodarowanie terenu wokół zbiornika i parku miejskiego wraz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odmuleniem i infrastrukturą zbiornika rekreacyjnego w Suchedniowie, przebudowa ulic Powstańców, Krótkiej, Spokojnej wraz infrastrukturą komunalną – II etap rewitalizacji.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Gmina Suchedniów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13 483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000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Budowa placów zabaw na terenie parku i OSIR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Gmina Suchedniów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000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Wykorzystanie w pełni istniejących obiektów Orlicz i hala sportowa oraz rozbudowa ich infrastruktury technicznej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Gmina Suchedniów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2 500 000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RAZEM</a:t>
                      </a:r>
                      <a:endParaRPr lang="pl-PL" sz="1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17 853 </a:t>
                      </a:r>
                      <a:r>
                        <a:rPr lang="pl-PL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000</a:t>
                      </a:r>
                      <a:endParaRPr lang="pl-PL" sz="1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Obraz 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18" y="0"/>
            <a:ext cx="57546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3298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14035" y="2899395"/>
            <a:ext cx="108802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pl-PL" sz="2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pl-PL" sz="2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pl-PL" sz="28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08806" y="773415"/>
            <a:ext cx="1180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Pozostałe projekty i przedsięwzięcia</a:t>
            </a:r>
            <a:endParaRPr lang="pl-PL" sz="3200" b="1" dirty="0">
              <a:solidFill>
                <a:prstClr val="black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74789" y="3789040"/>
            <a:ext cx="10297144" cy="37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pl-PL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454371"/>
              </p:ext>
            </p:extLst>
          </p:nvPr>
        </p:nvGraphicFramePr>
        <p:xfrm>
          <a:off x="613984" y="1592497"/>
          <a:ext cx="11218754" cy="4764470"/>
        </p:xfrm>
        <a:graphic>
          <a:graphicData uri="http://schemas.openxmlformats.org/drawingml/2006/table">
            <a:tbl>
              <a:tblPr/>
              <a:tblGrid>
                <a:gridCol w="496454"/>
                <a:gridCol w="5469454"/>
                <a:gridCol w="3747925"/>
                <a:gridCol w="1504921"/>
              </a:tblGrid>
              <a:tr h="8933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L.p.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Nazwa projektu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Nazwa wnioskodawcy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Szacowana wartość projektu </a:t>
                      </a:r>
                      <a:r>
                        <a:rPr lang="pl-PL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(PLN)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97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System informacji turystycznej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Spółdzielnia Socjalna/Gmina Suchedniów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 </a:t>
                      </a:r>
                      <a:r>
                        <a:rPr lang="pl-PL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000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Trasy </a:t>
                      </a:r>
                      <a:r>
                        <a:rPr lang="pl-PL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Nordic</a:t>
                      </a: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Walking</a:t>
                      </a: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pl-PL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 narciarstwa biegowego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Gmina Suchedniów / lokalne organizacji pozarządowe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Nie zdefiniowano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Rozbudowa Hotelu Świętokrzyskiego 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Przedsiębiorstwo Produkcyjno-Usługowo-Handlowe „DENDRON”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3 000 </a:t>
                      </a:r>
                      <a:r>
                        <a:rPr lang="pl-PL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000 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Utworzenie wielobranżowej spółdzielni socjalnej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Gmina Suchedniów/lokalna organizacja pozarządowa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300 </a:t>
                      </a:r>
                      <a:r>
                        <a:rPr lang="pl-PL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000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Termomodernizacja obiektów publicznych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Gmina Suchedniów, Niepubliczny Zakład Opieki Zdrowotnej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pl-PL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288</a:t>
                      </a: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000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Sportowa gmina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Suchedniowskie Stowarzyszenie Cyklistów, Fundacja „Nasz Maraton”, Koło PZW w Suchedniowie, MKS Orlicz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 </a:t>
                      </a:r>
                      <a:r>
                        <a:rPr lang="pl-PL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000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RAZEM 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4 </a:t>
                      </a:r>
                      <a:r>
                        <a:rPr lang="pl-PL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688 000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Obraz 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18" y="0"/>
            <a:ext cx="57546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904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726468"/>
            <a:ext cx="12230100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14035" y="2899395"/>
            <a:ext cx="108802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pl-PL" sz="2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pl-PL" sz="2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pl-PL" sz="28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10791" y="620688"/>
            <a:ext cx="1180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Razem projekty i przedsięwzięcia – finansowanie (PLN) </a:t>
            </a:r>
            <a:endParaRPr lang="pl-PL" sz="3200" b="1" dirty="0">
              <a:solidFill>
                <a:prstClr val="black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74789" y="3789040"/>
            <a:ext cx="10297144" cy="37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pl-PL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05218"/>
              </p:ext>
            </p:extLst>
          </p:nvPr>
        </p:nvGraphicFramePr>
        <p:xfrm>
          <a:off x="1074789" y="1556792"/>
          <a:ext cx="9364962" cy="4028694"/>
        </p:xfrm>
        <a:graphic>
          <a:graphicData uri="http://schemas.openxmlformats.org/drawingml/2006/table">
            <a:tbl>
              <a:tblPr/>
              <a:tblGrid>
                <a:gridCol w="4622545"/>
                <a:gridCol w="4742417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Projekty i przedsięwzięcia rewitalizacyjne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Szacowana wartość projektu (PLN)</a:t>
                      </a:r>
                      <a:endParaRPr kumimoji="0" lang="pl-PL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ctr"/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Podstawowe projekty 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17 853 000</a:t>
                      </a:r>
                      <a:endParaRPr kumimoji="0" lang="pl-PL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ctr"/>
                      <a:endParaRPr lang="pl-PL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Pozostałe projekty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4 </a:t>
                      </a: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688 </a:t>
                      </a: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000</a:t>
                      </a:r>
                      <a:endParaRPr kumimoji="0" lang="pl-PL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RAZEM PROGRAM </a:t>
                      </a:r>
                      <a:r>
                        <a:rPr lang="pl-PL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REWITALIZACJI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22 </a:t>
                      </a:r>
                      <a:r>
                        <a:rPr lang="pl-PL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541 </a:t>
                      </a:r>
                      <a:r>
                        <a:rPr lang="pl-PL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000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 Aktywizacja gospodarcza obszaru rewitalizacji.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3 930 </a:t>
                      </a:r>
                      <a:r>
                        <a:rPr lang="pl-PL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000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 Podniesienie integracji i aktywności społecznej mieszkańców.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17 853 000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 Podniesienie jakości życia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17 </a:t>
                      </a:r>
                      <a:r>
                        <a:rPr lang="pl-PL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411 </a:t>
                      </a:r>
                      <a:r>
                        <a:rPr lang="pl-PL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000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az 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18" y="0"/>
            <a:ext cx="57546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9500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010321" y="1340768"/>
            <a:ext cx="982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Dziękujemy za uwagę!</a:t>
            </a:r>
            <a:endParaRPr lang="pl-PL" b="1" dirty="0"/>
          </a:p>
        </p:txBody>
      </p:sp>
      <p:pic>
        <p:nvPicPr>
          <p:cNvPr id="9" name="Obraz 8" descr="IPC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3177" y="2008162"/>
            <a:ext cx="3422721" cy="2290587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5920891" y="2060848"/>
            <a:ext cx="5584570" cy="2185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Instytut Badawczy IPC Sp. z o.o.</a:t>
            </a:r>
          </a:p>
          <a:p>
            <a:r>
              <a:rPr lang="pl-PL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ul. Ostrowskiego </a:t>
            </a:r>
            <a:r>
              <a:rPr lang="pl-PL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endParaRPr lang="pl-PL" sz="1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52-238 Wrocław</a:t>
            </a:r>
          </a:p>
          <a:p>
            <a:endParaRPr lang="pl-PL" sz="1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Tel. 71/7949249</a:t>
            </a:r>
          </a:p>
          <a:p>
            <a:r>
              <a:rPr lang="pl-PL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Mail: biuro@instytut-ipc.pl</a:t>
            </a:r>
          </a:p>
          <a:p>
            <a:endParaRPr lang="pl-PL" sz="1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www.instytut-ipc.pl</a:t>
            </a:r>
          </a:p>
        </p:txBody>
      </p:sp>
      <p:pic>
        <p:nvPicPr>
          <p:cNvPr id="5" name="Obraz 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18" y="0"/>
            <a:ext cx="57546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885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798"/>
            <a:ext cx="12226925" cy="508518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14035" y="2899395"/>
            <a:ext cx="108802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pl-PL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pl-PL" sz="280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pl-PL" sz="2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360934" y="926816"/>
            <a:ext cx="9724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REWITALIZACJA - definicja</a:t>
            </a:r>
          </a:p>
        </p:txBody>
      </p:sp>
      <p:sp>
        <p:nvSpPr>
          <p:cNvPr id="3" name="Prostokąt 2"/>
          <p:cNvSpPr/>
          <p:nvPr/>
        </p:nvSpPr>
        <p:spPr>
          <a:xfrm>
            <a:off x="319839" y="1661107"/>
            <a:ext cx="11457998" cy="386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2400" b="1" dirty="0">
                <a:ea typeface="Calibri"/>
                <a:cs typeface="Times New Roman"/>
              </a:rPr>
              <a:t>Rewitalizacja stanowi proces </a:t>
            </a:r>
            <a:r>
              <a:rPr lang="pl-PL" sz="2400" b="1" dirty="0">
                <a:solidFill>
                  <a:srgbClr val="FF0000"/>
                </a:solidFill>
                <a:ea typeface="Calibri"/>
                <a:cs typeface="Times New Roman"/>
              </a:rPr>
              <a:t>wyprowadzania ze stanu kryzysowego </a:t>
            </a:r>
            <a:r>
              <a:rPr lang="pl-PL" sz="2400" b="1" dirty="0">
                <a:ea typeface="Calibri"/>
                <a:cs typeface="Times New Roman"/>
              </a:rPr>
              <a:t>obszarów zdegradowanych, prowadzony w sposób kompleksowy, poprzez zintegrowane działania na rzecz lokalnej społeczności, przestrzeni i gospodarki, skoncentrowane terytorialnie, prowadzone przez interesariuszy rewitalizacji na podstawie gminnego programu rewitalizacji</a:t>
            </a:r>
            <a:r>
              <a:rPr lang="pl-PL" sz="2400" b="1" dirty="0" smtClean="0"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l-PL" sz="2400" dirty="0">
              <a:ea typeface="Calibri"/>
              <a:cs typeface="Times New Roman"/>
            </a:endParaRPr>
          </a:p>
          <a:p>
            <a:r>
              <a:rPr lang="pl-PL" sz="2400" dirty="0"/>
              <a:t>Prowadzenie rewitalizacji wpisuje się w nurt polityki rozwoju gminy Suchedniów i wynika bezpośrednio z przyjętej przez Gminę misji. </a:t>
            </a:r>
          </a:p>
          <a:p>
            <a:endParaRPr lang="pl-PL" dirty="0" smtClean="0"/>
          </a:p>
        </p:txBody>
      </p:sp>
      <p:pic>
        <p:nvPicPr>
          <p:cNvPr id="7" name="Obraz 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18" y="0"/>
            <a:ext cx="57546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93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12226925" cy="508518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14036" y="2899397"/>
            <a:ext cx="1088028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pl-PL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pl-PL" sz="280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pl-PL" sz="2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806" y="1801838"/>
            <a:ext cx="12018119" cy="3825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Obszar rewitalizacji </a:t>
            </a: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– obszar obejmujący </a:t>
            </a: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całość lub część obszaru zdegradowanego</a:t>
            </a: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, cechujący się szczególną koncentracją negatywnych zjawisk, na którym z uwagi na </a:t>
            </a: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istotne znaczenie dla rozwoju lokalnego</a:t>
            </a: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, zamierza się prowadzić rewitalizację. </a:t>
            </a:r>
            <a:endParaRPr lang="pl-PL" sz="2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Obszar </a:t>
            </a:r>
            <a:r>
              <a:rPr lang="pl-PL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rewitalizacji </a:t>
            </a:r>
            <a:endParaRPr lang="pl-PL" sz="32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pl-PL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nie </a:t>
            </a:r>
            <a:r>
              <a:rPr lang="pl-PL" sz="3200" dirty="0">
                <a:ea typeface="Calibri" panose="020F0502020204030204" pitchFamily="34" charset="0"/>
                <a:cs typeface="Times New Roman" panose="02020603050405020304" pitchFamily="18" charset="0"/>
              </a:rPr>
              <a:t>może obejmować terenów większych niż </a:t>
            </a:r>
            <a:r>
              <a:rPr lang="pl-PL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20% powierzchni </a:t>
            </a:r>
            <a:r>
              <a:rPr lang="pl-PL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gminy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oraz </a:t>
            </a:r>
            <a:r>
              <a:rPr lang="pl-PL" sz="3200" dirty="0">
                <a:ea typeface="Calibri" panose="020F0502020204030204" pitchFamily="34" charset="0"/>
                <a:cs typeface="Times New Roman" panose="02020603050405020304" pitchFamily="18" charset="0"/>
              </a:rPr>
              <a:t>zamieszkanych przez więcej niż </a:t>
            </a:r>
            <a:r>
              <a:rPr lang="pl-PL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30% </a:t>
            </a:r>
            <a:r>
              <a:rPr lang="pl-PL" sz="32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mieszkańców</a:t>
            </a:r>
            <a:endParaRPr lang="pl-PL" sz="3200" b="1" dirty="0" smtClean="0">
              <a:solidFill>
                <a:srgbClr val="FF0000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840600" y="742326"/>
            <a:ext cx="10545723" cy="7104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 smtClean="0"/>
              <a:t>Obszar rewitalizacji</a:t>
            </a:r>
            <a:endParaRPr lang="pl-PL" sz="3200" b="1" dirty="0"/>
          </a:p>
        </p:txBody>
      </p:sp>
      <p:pic>
        <p:nvPicPr>
          <p:cNvPr id="8" name="Obraz 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18" y="0"/>
            <a:ext cx="57546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5200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12226925" cy="508518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14036" y="2899397"/>
            <a:ext cx="1088028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pl-PL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pl-PL" sz="280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pl-PL" sz="2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840601" y="583881"/>
            <a:ext cx="10545723" cy="7104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 smtClean="0"/>
              <a:t>Obszar rewitalizacji</a:t>
            </a:r>
            <a:endParaRPr lang="pl-PL" sz="3200" b="1" dirty="0"/>
          </a:p>
        </p:txBody>
      </p:sp>
      <p:sp>
        <p:nvSpPr>
          <p:cNvPr id="3" name="Prostokąt 2"/>
          <p:cNvSpPr/>
          <p:nvPr/>
        </p:nvSpPr>
        <p:spPr>
          <a:xfrm>
            <a:off x="855972" y="1294346"/>
            <a:ext cx="10817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ea typeface="Calibri"/>
                <a:cs typeface="Times New Roman"/>
              </a:rPr>
              <a:t>Centrum miejscowości Suchedniów wraz z terenami otaczającymi zbiornik wodny </a:t>
            </a:r>
          </a:p>
        </p:txBody>
      </p:sp>
      <p:sp>
        <p:nvSpPr>
          <p:cNvPr id="4" name="Prostokąt 3"/>
          <p:cNvSpPr/>
          <p:nvPr/>
        </p:nvSpPr>
        <p:spPr>
          <a:xfrm>
            <a:off x="8921774" y="2270712"/>
            <a:ext cx="26215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Liczba mieszkańców</a:t>
            </a:r>
            <a:r>
              <a:rPr lang="pl-PL" dirty="0"/>
              <a:t> – 3088 osób (stan na 31.12.2015, 29,46%)</a:t>
            </a:r>
            <a:br>
              <a:rPr lang="pl-PL" dirty="0"/>
            </a:br>
            <a:r>
              <a:rPr lang="pl-PL" b="1" dirty="0"/>
              <a:t>Powierzchnia obszaru</a:t>
            </a:r>
            <a:r>
              <a:rPr lang="pl-PL" dirty="0"/>
              <a:t> – 207 ha (2,76% powierzchni ogółem)</a:t>
            </a:r>
            <a:br>
              <a:rPr lang="pl-PL" dirty="0"/>
            </a:br>
            <a:endParaRPr lang="pl-PL" dirty="0"/>
          </a:p>
        </p:txBody>
      </p:sp>
      <p:pic>
        <p:nvPicPr>
          <p:cNvPr id="2050" name="Obraz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82" y="1787524"/>
            <a:ext cx="6984776" cy="448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18" y="0"/>
            <a:ext cx="57546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055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6" y="1844824"/>
            <a:ext cx="12226925" cy="508518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14035" y="2899395"/>
            <a:ext cx="108802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pl-PL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pl-PL" sz="2800" i="0" u="none" strike="noStrike" cap="none" normalizeH="0" baseline="0" dirty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pl-PL" sz="28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180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08806" y="650728"/>
            <a:ext cx="1180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Obszar rewitalizacji – jak będzie wyglądał w przyszłości? </a:t>
            </a:r>
          </a:p>
        </p:txBody>
      </p:sp>
      <p:sp>
        <p:nvSpPr>
          <p:cNvPr id="2" name="Prostokąt 1"/>
          <p:cNvSpPr/>
          <p:nvPr/>
        </p:nvSpPr>
        <p:spPr>
          <a:xfrm>
            <a:off x="2801095" y="1412776"/>
            <a:ext cx="6609020" cy="1663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b="1" dirty="0" smtClean="0">
                <a:ea typeface="Calibri"/>
                <a:cs typeface="Times New Roman"/>
              </a:rPr>
              <a:t> </a:t>
            </a:r>
            <a:r>
              <a:rPr lang="pl-PL" b="1" dirty="0">
                <a:ea typeface="Calibri"/>
                <a:cs typeface="Times New Roman"/>
              </a:rPr>
              <a:t>Miasto i Gmina Suchedniów – miejscem atrakcyjnym do zamieszkania i turystyki, w którym przedsiębiorczy oraz aktywni społecznie mieszkańcy wykorzystują dogodne położenie i walory przyrodnicze do rozwoju.</a:t>
            </a:r>
            <a:endParaRPr lang="pl-PL" dirty="0">
              <a:ea typeface="Calibri"/>
              <a:cs typeface="Times New Roman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trzałka: w dół 4"/>
          <p:cNvSpPr/>
          <p:nvPr/>
        </p:nvSpPr>
        <p:spPr>
          <a:xfrm>
            <a:off x="5225670" y="2956796"/>
            <a:ext cx="864096" cy="10336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dół 7"/>
          <p:cNvSpPr/>
          <p:nvPr/>
        </p:nvSpPr>
        <p:spPr>
          <a:xfrm rot="10800000">
            <a:off x="6271988" y="2894914"/>
            <a:ext cx="916680" cy="1049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1074789" y="3789040"/>
            <a:ext cx="10297144" cy="37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441054" y="4204358"/>
            <a:ext cx="7056784" cy="1768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b="1" dirty="0" smtClean="0">
                <a:ea typeface="Calibri"/>
                <a:cs typeface="Times New Roman"/>
              </a:rPr>
              <a:t>Obszar rewitalizacji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b="1" dirty="0" smtClean="0">
                <a:ea typeface="Calibri"/>
                <a:cs typeface="Times New Roman"/>
              </a:rPr>
              <a:t>Obszar </a:t>
            </a:r>
            <a:r>
              <a:rPr lang="pl-PL" b="1" dirty="0">
                <a:ea typeface="Calibri"/>
                <a:cs typeface="Times New Roman"/>
              </a:rPr>
              <a:t>aktywny gospodarczo, rozwijający się w oparciu o usługi oraz ofertę turystyczno-rekreacyjną, zamieszkany przez aktywną społeczność, zaangażowaną w działania na rzecz rozwoju gminy oraz swojego otoczenia, będący atrakcyjnym miejscem do życia</a:t>
            </a:r>
            <a:r>
              <a:rPr lang="pl-PL" i="1" dirty="0">
                <a:solidFill>
                  <a:srgbClr val="404040"/>
                </a:solidFill>
                <a:ea typeface="Calibri"/>
                <a:cs typeface="Times New Roman"/>
              </a:rPr>
              <a:t>.</a:t>
            </a:r>
            <a:endParaRPr lang="pl-PL" sz="1400" dirty="0">
              <a:ea typeface="Calibri"/>
              <a:cs typeface="Times New Roman"/>
            </a:endParaRPr>
          </a:p>
        </p:txBody>
      </p:sp>
      <p:pic>
        <p:nvPicPr>
          <p:cNvPr id="10" name="Obraz 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18" y="0"/>
            <a:ext cx="57546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7875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6" y="1844824"/>
            <a:ext cx="12226925" cy="508518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14035" y="2899395"/>
            <a:ext cx="108802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pl-PL" sz="2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pl-PL" sz="2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pl-PL" sz="28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14571" y="912395"/>
            <a:ext cx="1180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prstClr val="black"/>
                </a:solidFill>
              </a:rPr>
              <a:t>Cele rewitalizacji </a:t>
            </a:r>
            <a:endParaRPr lang="pl-PL" sz="3200" b="1" dirty="0">
              <a:solidFill>
                <a:prstClr val="black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74789" y="3789040"/>
            <a:ext cx="10297144" cy="37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pl-PL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08233" y="1988840"/>
            <a:ext cx="8978035" cy="1520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2400" b="1" dirty="0" smtClean="0">
                <a:ea typeface="Times New Roman"/>
                <a:cs typeface="Times New Roman"/>
              </a:rPr>
              <a:t>Cel</a:t>
            </a:r>
            <a:r>
              <a:rPr lang="pl-PL" sz="2400" b="1" dirty="0">
                <a:ea typeface="Times New Roman"/>
                <a:cs typeface="Times New Roman"/>
              </a:rPr>
              <a:t>: Aktywizacja gospodarcza obszaru rewitalizacji</a:t>
            </a:r>
            <a:r>
              <a:rPr lang="pl-PL" sz="2400" b="1" dirty="0" smtClean="0">
                <a:ea typeface="Times New Roman"/>
                <a:cs typeface="Times New Roman"/>
              </a:rPr>
              <a:t>.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2400" b="1" dirty="0" smtClean="0">
                <a:ea typeface="Times New Roman"/>
                <a:cs typeface="Times New Roman"/>
              </a:rPr>
              <a:t>Cel</a:t>
            </a:r>
            <a:r>
              <a:rPr lang="pl-PL" sz="2400" b="1" dirty="0">
                <a:ea typeface="Times New Roman"/>
                <a:cs typeface="Times New Roman"/>
              </a:rPr>
              <a:t>: </a:t>
            </a:r>
            <a:r>
              <a:rPr lang="pl-PL" sz="2400" b="1" dirty="0">
                <a:ea typeface="Calibri"/>
                <a:cs typeface="Times New Roman"/>
              </a:rPr>
              <a:t>Podniesienie integracji i aktywności społecznej mieszkańców.</a:t>
            </a:r>
            <a:endParaRPr lang="pl-PL" sz="2400" dirty="0"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2400" b="1" dirty="0">
                <a:ea typeface="Times New Roman"/>
                <a:cs typeface="Times New Roman"/>
              </a:rPr>
              <a:t>Cel: Podniesienie jakości życia</a:t>
            </a:r>
            <a:r>
              <a:rPr lang="pl-PL" sz="2000" b="1" dirty="0">
                <a:ea typeface="Times New Roman"/>
                <a:cs typeface="Times New Roman"/>
              </a:rPr>
              <a:t>. </a:t>
            </a:r>
            <a:endParaRPr lang="pl-PL" sz="2000" dirty="0">
              <a:ea typeface="Calibri"/>
              <a:cs typeface="Times New Roman"/>
            </a:endParaRPr>
          </a:p>
        </p:txBody>
      </p:sp>
      <p:pic>
        <p:nvPicPr>
          <p:cNvPr id="8" name="Obraz 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18" y="0"/>
            <a:ext cx="57546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988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14035" y="2899395"/>
            <a:ext cx="108802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pl-PL" sz="2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pl-PL" sz="2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pl-PL" sz="28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08806" y="741363"/>
            <a:ext cx="1180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ea typeface="Calibri"/>
                <a:cs typeface="Times New Roman"/>
              </a:rPr>
              <a:t>Kierunki i projekty działań </a:t>
            </a:r>
            <a:r>
              <a:rPr lang="pl-PL" sz="3200" b="1" dirty="0">
                <a:ea typeface="Calibri"/>
                <a:cs typeface="Times New Roman"/>
              </a:rPr>
              <a:t>rewitalizacyjnych</a:t>
            </a:r>
            <a:r>
              <a:rPr lang="pl-PL" sz="3200" dirty="0">
                <a:ea typeface="Calibri"/>
                <a:cs typeface="Times New Roman"/>
              </a:rPr>
              <a:t> </a:t>
            </a:r>
            <a:r>
              <a:rPr lang="pl-PL" sz="3200" b="1" dirty="0" smtClean="0">
                <a:solidFill>
                  <a:prstClr val="black"/>
                </a:solidFill>
              </a:rPr>
              <a:t> </a:t>
            </a:r>
            <a:endParaRPr lang="pl-PL" sz="3200" b="1" dirty="0">
              <a:solidFill>
                <a:prstClr val="black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74789" y="3789040"/>
            <a:ext cx="10297144" cy="37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pl-PL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06372"/>
              </p:ext>
            </p:extLst>
          </p:nvPr>
        </p:nvGraphicFramePr>
        <p:xfrm>
          <a:off x="784870" y="1336192"/>
          <a:ext cx="10081120" cy="5277080"/>
        </p:xfrm>
        <a:graphic>
          <a:graphicData uri="http://schemas.openxmlformats.org/drawingml/2006/table">
            <a:tbl>
              <a:tblPr firstRow="1" firstCol="1" bandRow="1"/>
              <a:tblGrid>
                <a:gridCol w="3528392"/>
                <a:gridCol w="6552728"/>
              </a:tblGrid>
              <a:tr h="26932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 CEL: AKTYWIZACJA GOSPODARCZA OBSZARU REWITALIZACJI.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9835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Filar wizji w sferze gospodarczej: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pl-PL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Obszar aktywny gospodarczo, rozwijający się w oparciu o usługi oraz ofertę turystyczno-rekreacyjną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Oczekiwane kierunki działań rewitalizacyjnych: 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Rozwój infrastruktury turystycznej i rekreacyjnej,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Rozwój oferty turystycznej i rekreacyjnej oraz jej promocja,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Wsparcie lokalnych przedsiębiorstw i przyciąganie inwestorów,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Pobudzanie mieszkańców do aktywności gospodarczej.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Projekty i przedsięwzięcia rewitalizacyjne: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Modernizacja bazy noclegowej i turystycznej oraz zaplecza sanitarnego na terenie ośrodka sportu </a:t>
                      </a:r>
                      <a:br>
                        <a:rPr lang="pl-PL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 rekreacji w Suchedniowie,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Rozbudowa bazy gastronomicznej na terenie </a:t>
                      </a:r>
                      <a:r>
                        <a:rPr lang="pl-PL" sz="18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OSiR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Suchedniów oraz modernizacja infrastruktury technicznej pola kempingowego i wypożyczalni sprzętu pływającego,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System informacji turystycznej,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Trasy </a:t>
                      </a:r>
                      <a:r>
                        <a:rPr lang="pl-PL" sz="18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nordic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8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walking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i narciarstwa biegowego,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Rozbudowa budynku hotelu o dodatkową salę restauracyjną i dodatkowe pokoje hotelu</a:t>
                      </a:r>
                      <a:r>
                        <a:rPr lang="pl-PL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Obraz 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18" y="0"/>
            <a:ext cx="57546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4904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14035" y="2899395"/>
            <a:ext cx="108802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pl-PL" sz="2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pl-PL" sz="2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pl-PL" sz="28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3579" y="741362"/>
            <a:ext cx="1180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ea typeface="Calibri"/>
                <a:cs typeface="Times New Roman"/>
              </a:rPr>
              <a:t>Kierunki i projekty działań </a:t>
            </a:r>
            <a:r>
              <a:rPr lang="pl-PL" sz="3200" b="1" dirty="0">
                <a:ea typeface="Calibri"/>
                <a:cs typeface="Times New Roman"/>
              </a:rPr>
              <a:t>rewitalizacyjnych</a:t>
            </a:r>
            <a:r>
              <a:rPr lang="pl-PL" sz="3200" dirty="0">
                <a:ea typeface="Calibri"/>
                <a:cs typeface="Times New Roman"/>
              </a:rPr>
              <a:t> </a:t>
            </a:r>
            <a:r>
              <a:rPr lang="pl-PL" sz="3200" b="1" dirty="0" smtClean="0">
                <a:solidFill>
                  <a:prstClr val="black"/>
                </a:solidFill>
              </a:rPr>
              <a:t> </a:t>
            </a:r>
            <a:endParaRPr lang="pl-PL" sz="3200" b="1" dirty="0">
              <a:solidFill>
                <a:prstClr val="black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74789" y="3789040"/>
            <a:ext cx="10297144" cy="37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pl-PL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942566"/>
              </p:ext>
            </p:extLst>
          </p:nvPr>
        </p:nvGraphicFramePr>
        <p:xfrm>
          <a:off x="914035" y="1702987"/>
          <a:ext cx="10081120" cy="4543490"/>
        </p:xfrm>
        <a:graphic>
          <a:graphicData uri="http://schemas.openxmlformats.org/drawingml/2006/table">
            <a:tbl>
              <a:tblPr firstRow="1" firstCol="1" bandRow="1"/>
              <a:tblGrid>
                <a:gridCol w="3528392"/>
                <a:gridCol w="6552728"/>
              </a:tblGrid>
              <a:tr h="43480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2.CEL: PODNIESIENIE INTEGRACJI I AKTYWNOŚCI SPOŁECZNEJ MIESZKAŃCÓW. </a:t>
                      </a:r>
                      <a:endParaRPr lang="pl-PL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1086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Filar wizji w sferze społecznej 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Obszar zamieszkany przez aktywną społeczność, zaangażowaną w działania na rzecz rozwoju gminy oraz swojego otoczenia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Oczekiwane kierunki działań rewitalizacyjnych: 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Podniesienie poziomu aktywności organizacji pozarządowych,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Pobudzanie mieszkańców do aktywności społecznej,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Rozwój infrastruktury i oferty kulturalnej,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Zwiększenie poziomu integracji mieszkańców.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Projekty i przedsięwzięcia rewitalizacyjne: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Przestrzeń kultury,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Centrum Aktywności Lokalnej,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Utworzenie wielobranżowej spółdzielni socjalnej.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Obraz 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18" y="0"/>
            <a:ext cx="57546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5283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14035" y="2899395"/>
            <a:ext cx="108802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pl-PL" sz="2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pl-PL" sz="28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pl-PL" sz="28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pl-P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08806" y="548680"/>
            <a:ext cx="1180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ea typeface="Calibri"/>
                <a:cs typeface="Times New Roman"/>
              </a:rPr>
              <a:t>Kierunki i projekty działań </a:t>
            </a:r>
            <a:r>
              <a:rPr lang="pl-PL" sz="3200" b="1" dirty="0">
                <a:ea typeface="Calibri"/>
                <a:cs typeface="Times New Roman"/>
              </a:rPr>
              <a:t>rewitalizacyjnych</a:t>
            </a:r>
            <a:r>
              <a:rPr lang="pl-PL" sz="3200" dirty="0">
                <a:ea typeface="Calibri"/>
                <a:cs typeface="Times New Roman"/>
              </a:rPr>
              <a:t> </a:t>
            </a:r>
            <a:r>
              <a:rPr lang="pl-PL" sz="3200" b="1" dirty="0" smtClean="0">
                <a:solidFill>
                  <a:prstClr val="black"/>
                </a:solidFill>
              </a:rPr>
              <a:t> </a:t>
            </a:r>
            <a:endParaRPr lang="pl-PL" sz="3200" b="1" dirty="0">
              <a:solidFill>
                <a:prstClr val="black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74789" y="3789040"/>
            <a:ext cx="10297144" cy="37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pl-PL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58692"/>
              </p:ext>
            </p:extLst>
          </p:nvPr>
        </p:nvGraphicFramePr>
        <p:xfrm>
          <a:off x="914035" y="1254922"/>
          <a:ext cx="10081120" cy="5439619"/>
        </p:xfrm>
        <a:graphic>
          <a:graphicData uri="http://schemas.openxmlformats.org/drawingml/2006/table">
            <a:tbl>
              <a:tblPr firstRow="1" firstCol="1" bandRow="1"/>
              <a:tblGrid>
                <a:gridCol w="2758999"/>
                <a:gridCol w="7322121"/>
              </a:tblGrid>
              <a:tr h="43480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 smtClean="0">
                          <a:effectLst/>
                          <a:latin typeface="Calibri"/>
                          <a:ea typeface="Calibri"/>
                          <a:cs typeface="Calibri Light"/>
                        </a:rPr>
                        <a:t>3. CEL: PODNIESIENIE JAKOŚCI ŻYCIA. 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108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>
                          <a:effectLst/>
                          <a:latin typeface="Calibri"/>
                          <a:ea typeface="Calibri"/>
                          <a:cs typeface="Calibri Light"/>
                        </a:rPr>
                        <a:t>Filar wizji w sferze przestrzenno-funkcjonalnej oraz technicznej: 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Obszar będący atrakcyjnym miejscem do życia.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Oczekiwane kierunki działań rewitalizacyjnych: 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Tworzenie nowej i modernizacja istniejącej infrastruktury społecznej,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Poprawa estetyki przestrzeni publicznej,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Modernizacja infrastruktury technicznej, w tym termomodernizacja obiektów budowalnych.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pl-PL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Projekty </a:t>
                      </a:r>
                      <a:r>
                        <a:rPr lang="pl-PL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przedsięwzięcia rewitalizacyjne: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Zagospodarowanie terenu wokół zbiornika i parku miejskiego wraz z odmuleniem i infrastrukturą zbiornika rekreacyjnego w Suchedniowie, przebudowa ul. Powstańców, Krótkiej, Spokojnej wraz infrastrukturą komunalną – II etap rewitalizacji,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Budowa placów zabaw na terenie parku i OSIR,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Wykorzystanie w pełni istniejących obiektów Orlicz </a:t>
                      </a:r>
                      <a:b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 Hala Sportowa oraz rozbudowa ich infrastruktury technicznej,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Termomodernizacja obiektów publicznych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Sportowa gmina.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Obraz 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18" y="0"/>
            <a:ext cx="57546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2413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9799</TotalTime>
  <Words>774</Words>
  <Application>Microsoft Office PowerPoint</Application>
  <PresentationFormat>Niestandardowy</PresentationFormat>
  <Paragraphs>194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Prezentacja Programu Rewitalizacji Miasta i Gminy Suchedniów  na lata 2016-2023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do Strategii Rozwoju i Strategii Promocji Gminy Strzelin</dc:title>
  <dc:creator>BDM-Marketing</dc:creator>
  <cp:lastModifiedBy>Bożena Tylikowska</cp:lastModifiedBy>
  <cp:revision>560</cp:revision>
  <dcterms:created xsi:type="dcterms:W3CDTF">2015-05-28T08:17:05Z</dcterms:created>
  <dcterms:modified xsi:type="dcterms:W3CDTF">2016-11-16T08:25:47Z</dcterms:modified>
</cp:coreProperties>
</file>