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91253-3B58-4DA2-98DF-AC90F962675F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9A333-27E3-4397-B666-EFFF9FAD5EB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2279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A8709-0B8E-4B6F-AB8A-1CB961220702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8D1B-D389-44DB-A4E0-A439A6CA8A5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11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owolny kształt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0" name="Dowolny kształt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1" name="Dowolny kształt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2" name="Dowolny kształt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3" name="Dowolny kształt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4" name="Dowolny kształt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5" name="Dowolny kształt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6" name="Dowolny kształt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3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pl-PL" sz="8000" b="0" i="0" baseline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“</a:t>
            </a:r>
            <a:endParaRPr lang="pl-PL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pl-PL" sz="8000" b="0" i="0" dirty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”</a:t>
            </a:r>
            <a:endParaRPr lang="pl-PL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ofer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3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pl-PL" sz="8000" b="0" i="0" baseline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“</a:t>
            </a:r>
            <a:endParaRPr lang="pl-PL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pl-PL" sz="8000" b="0" i="0" dirty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”</a:t>
            </a:r>
            <a:endParaRPr lang="pl-PL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3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owolny kształt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0" name="Dowolny kształt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1" name="Dowolny kształt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2" name="Dowolny kształt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3" name="Dowolny kształt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4" name="Dowolny kształt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5" name="Dowolny kształt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6" name="Dowolny kształt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sz="1800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pl-PL" smtClean="0"/>
              <a:t>2016-11-14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Prostokąt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defTabSz="457200">
              <a:spcBef>
                <a:spcPct val="0"/>
              </a:spcBef>
              <a:buNone/>
            </a:pPr>
            <a:br>
              <a:rPr lang="pl-PL" sz="5400" b="0" i="0" dirty="0">
                <a:solidFill>
                  <a:srgbClr val="90C226"/>
                </a:solidFill>
                <a:latin typeface="Trebuchet MS"/>
              </a:rPr>
            </a:br>
            <a:r>
              <a:rPr lang="pl-PL" sz="5400" b="0" i="0" dirty="0">
                <a:solidFill>
                  <a:srgbClr val="90C226"/>
                </a:solidFill>
                <a:latin typeface="Trebuchet MS"/>
              </a:rPr>
              <a:t>Dobre praktyki rewitalizacji</a:t>
            </a:r>
            <a:endParaRPr lang="pl-PL" dirty="0"/>
          </a:p>
        </p:txBody>
      </p:sp>
      <p:sp>
        <p:nvSpPr>
          <p:cNvPr id="89097" name="Prostokąt 9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b="1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Jarosław Sawicki</a:t>
            </a:r>
          </a:p>
          <a:p>
            <a:pPr marL="0" indent="0" algn="r">
              <a:buNone/>
            </a:pPr>
            <a:r>
              <a:rPr lang="pl-PL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Instytut Badawczy IPC Sp. z o.o.</a:t>
            </a:r>
            <a:endParaRPr lang="pl-PL" b="0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buNone/>
            </a:pPr>
            <a:endParaRPr lang="pl-PL" dirty="0"/>
          </a:p>
        </p:txBody>
      </p:sp>
      <p:pic>
        <p:nvPicPr>
          <p:cNvPr id="5" name="Obraz 4" descr="logo do stopki pism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5636550"/>
            <a:ext cx="6457950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95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rostokąt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pl-PL" sz="3600" b="0" i="0" dirty="0">
                <a:solidFill>
                  <a:srgbClr val="90C226"/>
                </a:solidFill>
                <a:latin typeface="Trebuchet MS"/>
              </a:rPr>
              <a:t>Wrocław Nadodrze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976964" y="1270000"/>
            <a:ext cx="67328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Początkowo prowadząca rewitalizację Nadodrza Wrocławska Rewitalizacja Sp. z  o.o. oparła się na zapisach programu rewitalizacji. Okazało się to jednak niewystarczające przy podejmowaniu bieżących decyzji zarządczych. W  związku z  tym w  2011 roku powstał </a:t>
            </a:r>
            <a:r>
              <a:rPr lang="pl-PL" sz="1600" dirty="0" err="1"/>
              <a:t>Masterplan</a:t>
            </a:r>
            <a:r>
              <a:rPr lang="pl-PL" sz="1600" dirty="0"/>
              <a:t>, dokument o  charakterze operacyjnym, który stał się podstawą do podejmowanych decyzji. Określa on na podstawie przeprowadzonych analiz cele przekształceń obszaru, wskazuje sposoby ich osiągania i  obejmuje wszystkie istotne kwestie: urbanistyczne, społeczne, gospodarcze i  przyrodnicze, z  uwzględnieniem wzajemnych powiązań. </a:t>
            </a:r>
          </a:p>
          <a:p>
            <a:endParaRPr lang="pl-PL" sz="1600" dirty="0"/>
          </a:p>
          <a:p>
            <a:r>
              <a:rPr lang="pl-PL" sz="1600" dirty="0"/>
              <a:t>W  Nadodrzu zaproponowano również wprowadzenie funkcji menedżera kwartału, czyli podmiotu, który ma za zadanie poszukiwać partnerów do przedsięwzięć i m.in. udzielać przedsiębiorcom informacji oraz doradzać w zakresie oferty lokali użytkowych, możliwości ich przebudowy lub aranżacji. Menadżer kwartału mógłby również wspierać działania przedsiębiorców związane z  autopromocją lub zrzeszeniem miejscowych środowisk handlowych. </a:t>
            </a:r>
          </a:p>
        </p:txBody>
      </p:sp>
      <p:pic>
        <p:nvPicPr>
          <p:cNvPr id="8" name="Picture 4" descr="http://bi.gazeta.pl/im/2/9865/z986541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2" y="1269999"/>
            <a:ext cx="4069796" cy="272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329.photobucket.com/albums/l391/skansen/Swidnica%20i%20Walbrzych/DSC09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3828006"/>
            <a:ext cx="4076137" cy="27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 descr="logo do stopki pism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10" y="130175"/>
            <a:ext cx="6457950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28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976964" y="1270000"/>
            <a:ext cx="6732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Kopalnia znajdująca się w dzielnicy Wałbrzycha Biały Kamień, działająca w latach 1770–1996. Obszar górniczy kopalni zlokalizowany był w północnej części Dolnośląskiego Zagłębia Węglowego. Obecnie na tym terenie mieści się Muzeum Przemysłu i Techniki w Wałbrzychu.</a:t>
            </a:r>
          </a:p>
          <a:p>
            <a:endParaRPr lang="pl-PL" sz="1600" dirty="0"/>
          </a:p>
          <a:p>
            <a:r>
              <a:rPr lang="pl-PL" sz="1600" dirty="0"/>
              <a:t>Ze względu na nieopłacalność wydobycia węgla w 1990 kopalnia została postawiona w stan likwidacji. 20 września 1996 kopalnia "Julia" zakończyła eksploatację, a 17 sierpnia 1998 zakończono likwidację wyrobisk podziemnych.</a:t>
            </a:r>
          </a:p>
        </p:txBody>
      </p:sp>
      <p:pic>
        <p:nvPicPr>
          <p:cNvPr id="10" name="Obraz 9" descr="logo do stopki pism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10" y="130175"/>
            <a:ext cx="64579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Znalezione obrazy dla zapytania kopalnia julia wałbrzy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939800"/>
            <a:ext cx="4299453" cy="32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kopalnia julia wałbrzy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3892618"/>
            <a:ext cx="4299453" cy="27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Prostokąt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pl-PL" sz="3600" b="0" i="0" dirty="0">
                <a:solidFill>
                  <a:srgbClr val="90C226"/>
                </a:solidFill>
                <a:latin typeface="Trebuchet MS"/>
              </a:rPr>
              <a:t>Wałbrzych Kopalnia Julia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7635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976964" y="1270000"/>
            <a:ext cx="67328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Stara Kopalnia – Centrum Nauki i Sztuki to powstały na terenie zamkniętej w 1996 r. Kopalni Węgla Kamiennego Julia w Wałbrzychu kompleks łączący w sobie funkcje muzealne, wystawiennicze, edukacyjne, usługowe oraz siedzibę organizacji pozarządowych W 2009 r. Gmina Wałbrzych złożyła wniosek do Ministerstwa Kultury i dziedzictwa Narodowego o dofinansowanie projektu pod nazwą „Rewitalizacja i adaptacja na cele kulturalne byłej KWK „Julia” – Zadanie 1 projektu Parku Wielokulturowego – Stara Kopalnia w Wałbrzychu”. Na realizację tego wniosku otrzymała w 2010 r. dotację w wysokości 35,7 mln zł z Programu Operacyjnego Infrastruktura i Środowisko, przeznaczone na ochronę i zachowanie dziedzictwa kulturowego o znaczeniu ponadregionalnym z Ministerstwa Kultury i Dziedzictwa Narodowego.</a:t>
            </a:r>
          </a:p>
          <a:p>
            <a:endParaRPr lang="pl-PL" sz="1600" dirty="0"/>
          </a:p>
          <a:p>
            <a:r>
              <a:rPr lang="pl-PL" sz="1400" dirty="0"/>
              <a:t>Projekt odnowy zabudowań KWK Julia i  placu Teatralnego w  Śródmieściu stanowi odpowiedź na niedostateczny udział mieszkańców w  kulturze i  brak przestrzeni publicznej, która mogłaby temu celowi służyć. </a:t>
            </a:r>
          </a:p>
          <a:p>
            <a:r>
              <a:rPr lang="pl-PL" sz="1400" dirty="0"/>
              <a:t>– projekt flagowy wzmocnieniem działań kulturalnych w mieście </a:t>
            </a:r>
          </a:p>
          <a:p>
            <a:r>
              <a:rPr lang="pl-PL" sz="1400" dirty="0"/>
              <a:t>– kwestie przestrzenne </a:t>
            </a:r>
          </a:p>
          <a:p>
            <a:r>
              <a:rPr lang="pl-PL" sz="1400" dirty="0"/>
              <a:t>– kwestie kulturowe</a:t>
            </a:r>
          </a:p>
          <a:p>
            <a:endParaRPr lang="pl-PL" sz="1400" dirty="0"/>
          </a:p>
          <a:p>
            <a:endParaRPr lang="pl-PL" sz="1400" dirty="0"/>
          </a:p>
        </p:txBody>
      </p:sp>
      <p:pic>
        <p:nvPicPr>
          <p:cNvPr id="10" name="Obraz 9" descr="logo do stopki pism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10" y="130175"/>
            <a:ext cx="645795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6018" name="Prostokąt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pl-PL" sz="3600" b="0" i="0" dirty="0">
                <a:solidFill>
                  <a:srgbClr val="90C226"/>
                </a:solidFill>
                <a:latin typeface="Trebuchet MS"/>
              </a:rPr>
              <a:t>Wałbrzych Kopalnia Julia</a:t>
            </a:r>
            <a:endParaRPr lang="pl-PL" dirty="0"/>
          </a:p>
        </p:txBody>
      </p:sp>
      <p:pic>
        <p:nvPicPr>
          <p:cNvPr id="2052" name="Picture 4" descr="Znalezione obrazy dla zapytania stara kopalnia wałbrzy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5" y="1270000"/>
            <a:ext cx="4291989" cy="28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stara kopalnia wałbrzy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3908524"/>
            <a:ext cx="4299453" cy="28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9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976964" y="1270000"/>
            <a:ext cx="6732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Kamionek - wieś położona na terenie gminy Gogolin. Obejmuje obszar 1578,11ha, głównie są to pola uprawne otoczone lasem. Sołectwo Kamionek położone jest na skraju Wyżyny Śląskiej.</a:t>
            </a:r>
          </a:p>
          <a:p>
            <a:endParaRPr lang="pl-PL" sz="1600" dirty="0"/>
          </a:p>
          <a:p>
            <a:r>
              <a:rPr lang="pl-PL" sz="1600" dirty="0"/>
              <a:t>Na terenie miejscowości znajduje się wzniesienie Szpica (256,3 m n.p.m.) oraz rezerwat przyrody “Kamień Śląski”, w którym rośnie rzadki gatunek drzewa o nazwie jarząb brekinia. W centrum wsi znajduje się staw z zabytkową studnią pochodzącą prawdopodobnie z czasów średniowiecznych. Studnia jest cembrowana kamieniem, wybudowana prawdopodobnie przez pierwszych mieszkańców.</a:t>
            </a:r>
            <a:endParaRPr lang="pl-PL" sz="1400" dirty="0"/>
          </a:p>
        </p:txBody>
      </p:sp>
      <p:pic>
        <p:nvPicPr>
          <p:cNvPr id="10" name="Obraz 9" descr="logo do stopki pism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10" y="130175"/>
            <a:ext cx="645795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6018" name="Prostokąt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pl-PL" sz="3600" b="0" i="0" dirty="0">
                <a:solidFill>
                  <a:srgbClr val="90C226"/>
                </a:solidFill>
                <a:latin typeface="Trebuchet MS"/>
              </a:rPr>
              <a:t>Kamionek</a:t>
            </a:r>
            <a:endParaRPr lang="pl-PL" dirty="0"/>
          </a:p>
        </p:txBody>
      </p:sp>
      <p:pic>
        <p:nvPicPr>
          <p:cNvPr id="5124" name="Picture 4" descr="Obraz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3" y="1270000"/>
            <a:ext cx="4085842" cy="30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apliczka Kamionek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3" y="3575713"/>
            <a:ext cx="4099655" cy="30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4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ogo do stopki pism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10" y="130175"/>
            <a:ext cx="645795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6018" name="Prostokąt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90C226"/>
                </a:solidFill>
              </a:rPr>
              <a:t>Kamionek</a:t>
            </a:r>
            <a:endParaRPr lang="pl-PL" dirty="0"/>
          </a:p>
        </p:txBody>
      </p:sp>
      <p:pic>
        <p:nvPicPr>
          <p:cNvPr id="7" name="Picture 2" descr="kamionek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1270000"/>
            <a:ext cx="4126501" cy="32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nalezione obrazy dla zapytania kamionek opolsk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3997817"/>
            <a:ext cx="4126501" cy="27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976964" y="1270000"/>
            <a:ext cx="673281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Cechą charakterystyczną odnowy wsi jest aktywność mieszkańców i bardzo dobre efekty podjętych działań. Zaangażowanie mieszkańców stanowi konieczny warunek powodzenia odnowy rozumianej jako długotrwały, wielopłaszczyznowy proces rozwoju lokalnego, co w  tym przypadku zostało zrealizowane m.in. przez utworzenie Grupy Odnowy Wsi. </a:t>
            </a:r>
          </a:p>
          <a:p>
            <a:r>
              <a:rPr lang="pl-PL" sz="1600" dirty="0"/>
              <a:t>Za dobrą praktykę należy zwłaszcza uznać specyficzny samonapędzający się mechanizm. Warunkiem koniecznym była obecność silnego lidera zaszczepiającego ideę odnowy i aktywującego do działań. Jego wysiłkom musiała towarzyszyć otwartość i chęć ze strony mieszkańców. Ich współpraca z liderem przejawiała się w drobnych działaniach, jak i strategicznych przedsięwzięciach.</a:t>
            </a:r>
          </a:p>
        </p:txBody>
      </p:sp>
    </p:spTree>
    <p:extLst>
      <p:ext uri="{BB962C8B-B14F-4D97-AF65-F5344CB8AC3E}">
        <p14:creationId xmlns:p14="http://schemas.microsoft.com/office/powerpoint/2010/main" val="20441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rostokąt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pl-PL" sz="3600" b="0" i="0" dirty="0">
                <a:solidFill>
                  <a:srgbClr val="90C226"/>
                </a:solidFill>
                <a:latin typeface="Trebuchet MS"/>
              </a:rPr>
              <a:t>Rewitalizacja</a:t>
            </a:r>
            <a:endParaRPr lang="pl-PL" dirty="0"/>
          </a:p>
        </p:txBody>
      </p:sp>
      <p:sp>
        <p:nvSpPr>
          <p:cNvPr id="86019" name="Prostokąt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pl-PL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Definicja</a:t>
            </a:r>
          </a:p>
          <a:p>
            <a:pPr lvl="1">
              <a:buClr>
                <a:srgbClr val="90C226"/>
              </a:buClr>
              <a:buFont typeface="Wingdings 3"/>
              <a:buChar char=""/>
            </a:pPr>
            <a:r>
              <a:rPr lang="pl-PL" dirty="0"/>
              <a:t>zespół działań urbanistycznych i planistycznych, koordynowanych przez lokalną administrację samorządową, których celem jest społeczne, architektoniczne, planistyczne i ekonomiczne korzystne przekształcenie wyodrębnionego obszaru gminy będącego w stanie kryzysu wynikającego z czynników ekonomicznych i społecznych.</a:t>
            </a:r>
            <a:endParaRPr lang="pl-PL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4" name="Obraz 3" descr="logo do stopki pism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5636550"/>
            <a:ext cx="6457950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56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rostokąt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pl-PL" sz="3600" b="0" i="0" dirty="0">
                <a:solidFill>
                  <a:srgbClr val="90C226"/>
                </a:solidFill>
                <a:latin typeface="Trebuchet MS"/>
              </a:rPr>
              <a:t>Rewitalizacja</a:t>
            </a:r>
            <a:endParaRPr lang="pl-PL" dirty="0"/>
          </a:p>
        </p:txBody>
      </p:sp>
      <p:sp>
        <p:nvSpPr>
          <p:cNvPr id="86019" name="Prostokąt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pl-PL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Definicja</a:t>
            </a:r>
          </a:p>
          <a:p>
            <a:pPr lvl="1">
              <a:buClr>
                <a:srgbClr val="90C226"/>
              </a:buClr>
              <a:buFont typeface="Wingdings 3"/>
              <a:buChar char=""/>
            </a:pPr>
            <a:r>
              <a:rPr lang="pl-PL" dirty="0"/>
              <a:t>zespół działań urbanistycznych i planistycznych, koordynowanych przez lokalną administrację samorządową, których celem jest społeczne, architektoniczne, planistyczne i ekonomiczne korzystne przekształcenie wyodrębnionego obszaru gminy będącego w stanie kryzysu wynikającego z czynników ekonomicznych i społecznych.</a:t>
            </a:r>
          </a:p>
          <a:p>
            <a:pPr lvl="1">
              <a:buClr>
                <a:srgbClr val="90C226"/>
              </a:buClr>
              <a:buFont typeface="Wingdings 3"/>
              <a:buChar char=""/>
            </a:pPr>
            <a:r>
              <a:rPr lang="pl-PL" dirty="0"/>
              <a:t>proces wyprowadzania ze stanu kryzysowego obszarów zdegradowanych, prowadzony w sposób kompleksowy, poprzez zintegrowane działania na rzecz lokalnej społeczności, przestrzeni i gospodarki, skoncentrowane terytorialnie, prowadzone przez interesariuszy rewitalizacji na podstawie gminnego programu rewitalizacji</a:t>
            </a:r>
            <a:endParaRPr lang="pl-PL" b="0" i="0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pic>
        <p:nvPicPr>
          <p:cNvPr id="4" name="Obraz 3" descr="logo do stopki pism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5636550"/>
            <a:ext cx="6457950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00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rostokąt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pl-PL" sz="3600" b="0" i="0" dirty="0">
                <a:solidFill>
                  <a:srgbClr val="90C226"/>
                </a:solidFill>
                <a:latin typeface="Trebuchet MS"/>
              </a:rPr>
              <a:t>Dobre praktyki</a:t>
            </a:r>
            <a:endParaRPr lang="pl-PL" dirty="0"/>
          </a:p>
        </p:txBody>
      </p:sp>
      <p:pic>
        <p:nvPicPr>
          <p:cNvPr id="3" name="Obraz 2" descr="logo do stopki pism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5636550"/>
            <a:ext cx="64579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Znalezione obrazy dla zapytania dobre prakty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13" y="1583141"/>
            <a:ext cx="4206282" cy="35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89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rostokąt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pl-PL" sz="3600" b="0" i="0" dirty="0">
                <a:solidFill>
                  <a:srgbClr val="90C226"/>
                </a:solidFill>
                <a:latin typeface="Trebuchet MS"/>
              </a:rPr>
              <a:t>Łódź Księży Młyn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976964" y="1270000"/>
            <a:ext cx="6732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Osiedle Księży Młyn powstało w latach 70. XIX wieku jako część zespołu fabryczno-mieszkaniowego. Budynki mieszkalne (tzw. famuły), wzniesione dla robotników, nie są wyszukane pod względem architektonicznym. O dużej wartości osiedla przesądza natomiast zachowany układ przestrzenny. </a:t>
            </a:r>
          </a:p>
          <a:p>
            <a:endParaRPr lang="pl-PL" sz="1600" dirty="0"/>
          </a:p>
          <a:p>
            <a:r>
              <a:rPr lang="pl-PL" sz="1600" dirty="0"/>
              <a:t>Koncepcja rewitalizacji osiedla została opracowana z  udziałem mieszkańców. Z początku poważną trudnością w realizacji projektu była nieufność, a nawet nieomal wrogość z ich strony. Ta postawa wynikała ze złych doświadczeń – długoletniego braku remontów i niedotrzymywanych obietnic związanych z możliwością zamiany lokali.</a:t>
            </a:r>
          </a:p>
        </p:txBody>
      </p:sp>
      <p:pic>
        <p:nvPicPr>
          <p:cNvPr id="1030" name="Picture 6" descr="Znalezione obrazy dla zapytania rewitalizacja łódź księży mł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1270000"/>
            <a:ext cx="4239060" cy="281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rewitalizacja łódź księży mły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3718405"/>
            <a:ext cx="4239060" cy="282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logo do stopki pism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10" y="130175"/>
            <a:ext cx="6457950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3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rostokąt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pl-PL" sz="3600" b="0" i="0" dirty="0">
                <a:solidFill>
                  <a:srgbClr val="90C226"/>
                </a:solidFill>
                <a:latin typeface="Trebuchet MS"/>
              </a:rPr>
              <a:t>Łódź Księży Młyn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976964" y="1270000"/>
            <a:ext cx="67328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Poprawa warunków życia odbywa się przy zachowaniu specyfiki, która przesądza o wyjątkowości tego układu urbanistycznego. </a:t>
            </a:r>
          </a:p>
          <a:p>
            <a:endParaRPr lang="pl-PL" sz="1600" dirty="0"/>
          </a:p>
          <a:p>
            <a:r>
              <a:rPr lang="pl-PL" sz="1600" dirty="0"/>
              <a:t>Umiarkowanie w nadawaniu obszarowi nowych funkcji pozwoli uniknąć zbyt wysokich kosztów utrzymania obiektów, na przykład przeznaczonych na działalność kulturalną, niewspółmiernie wysokich w stosunku do liczby użytkowników (usługi mają zająć nie więcej niż 15% powierzchni).</a:t>
            </a:r>
          </a:p>
          <a:p>
            <a:endParaRPr lang="pl-PL" sz="1600" dirty="0"/>
          </a:p>
          <a:p>
            <a:r>
              <a:rPr lang="pl-PL" sz="1600" dirty="0"/>
              <a:t>Wypracowano różne formy konsultacji społecznych, co jest szczególnie cenne, ponieważ żadna pojedyncza forma nie gwarantowała pełnego poznania problemów i  potrzeb mieszkańców. </a:t>
            </a:r>
          </a:p>
          <a:p>
            <a:endParaRPr lang="pl-PL" sz="1600" dirty="0"/>
          </a:p>
          <a:p>
            <a:r>
              <a:rPr lang="pl-PL" sz="1600" dirty="0"/>
              <a:t>Aktywny udział aktywistów lub organizacji, którzy będą dbali o  uwzględnienie potrzeb słabszych interesariuszy</a:t>
            </a:r>
          </a:p>
        </p:txBody>
      </p:sp>
      <p:pic>
        <p:nvPicPr>
          <p:cNvPr id="2052" name="Picture 4" descr="Znalezione obrazy dla zapytania rewitalizacja łódź księży mł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3534801"/>
            <a:ext cx="4181092" cy="313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nalezione obrazy dla zapytania rewitalizacja łódź księży mły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1270000"/>
            <a:ext cx="4181092" cy="27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logo do stopki pism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10" y="130175"/>
            <a:ext cx="6457950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32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rostokąt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pl-PL" sz="3600" b="0" i="0" dirty="0">
                <a:solidFill>
                  <a:srgbClr val="90C226"/>
                </a:solidFill>
                <a:latin typeface="Trebuchet MS"/>
              </a:rPr>
              <a:t>Denver Śródmieście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976964" y="1270000"/>
            <a:ext cx="6732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 1988 Dolne Śródmieście (Lower </a:t>
            </a:r>
            <a:r>
              <a:rPr lang="pl-PL" sz="1600" dirty="0" err="1"/>
              <a:t>Downtown</a:t>
            </a:r>
            <a:r>
              <a:rPr lang="pl-PL" sz="1600" dirty="0"/>
              <a:t>) zostało ogłoszone dzielnica historyczną. Wiązało się to z wytyczeniem granic dzielnicy, co pozwoliło oddzielić ja od innych sąsiednich rejonów miasta. W celu odróżnienia śródmieścia, zwanego popularnie </a:t>
            </a:r>
            <a:r>
              <a:rPr lang="pl-PL" sz="1600" dirty="0" err="1"/>
              <a:t>LoDo</a:t>
            </a:r>
            <a:r>
              <a:rPr lang="pl-PL" sz="1600" dirty="0"/>
              <a:t>, władze miejskie podjęły działania zmierzające od poprawy wizerunku krajobrazu miejskiego.</a:t>
            </a:r>
          </a:p>
          <a:p>
            <a:endParaRPr lang="pl-PL" sz="1600" dirty="0"/>
          </a:p>
          <a:p>
            <a:r>
              <a:rPr lang="pl-PL" sz="1600" dirty="0"/>
              <a:t>Zainstalowano nowe lampy uliczne, ławki, studzienki kanalizacyjne, wyodrębniono miejsca parkingowe oraz zmieniono znaki. Te przedsięwzięcia połączone z renowacją starych budynków oraz przebudowa byłych budynków biurowych w mieszkalne bloki przyczyniło się do ożywienia tej części miasta.</a:t>
            </a:r>
          </a:p>
        </p:txBody>
      </p:sp>
      <p:pic>
        <p:nvPicPr>
          <p:cNvPr id="6" name="Picture 4" descr="Larimer Squ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1270000"/>
            <a:ext cx="3831509" cy="25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dbrooke Lof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3825587"/>
            <a:ext cx="3831509" cy="25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 descr="logo do stopki pism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10" y="130175"/>
            <a:ext cx="6457950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22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rostokąt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pl-PL" sz="3600" b="0" i="0" dirty="0">
                <a:solidFill>
                  <a:srgbClr val="90C226"/>
                </a:solidFill>
                <a:latin typeface="Trebuchet MS"/>
              </a:rPr>
              <a:t>Denver Śródmieście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976964" y="1270000"/>
            <a:ext cx="67328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Dziesięć kroków, w celu ożywienia śródmieścia:</a:t>
            </a:r>
          </a:p>
          <a:p>
            <a:endParaRPr lang="pl-PL" sz="1600" dirty="0"/>
          </a:p>
          <a:p>
            <a:r>
              <a:rPr lang="pl-PL" sz="1600" i="1" dirty="0"/>
              <a:t>1. Osiedlenie ludzi w śródmieściu musi być priorytetem politycznym i biznesowym</a:t>
            </a:r>
          </a:p>
          <a:p>
            <a:r>
              <a:rPr lang="pl-PL" sz="1600" i="1" dirty="0"/>
              <a:t>2. Śródmieście musi być widoczne</a:t>
            </a:r>
          </a:p>
          <a:p>
            <a:r>
              <a:rPr lang="pl-PL" sz="1600" i="1" dirty="0"/>
              <a:t>3. Śródmieście musi być dostępne</a:t>
            </a:r>
          </a:p>
          <a:p>
            <a:r>
              <a:rPr lang="pl-PL" sz="1600" i="1" dirty="0"/>
              <a:t>4. Śródmieście musi posiadać nowe i atrakcyjne udogodnienia</a:t>
            </a:r>
          </a:p>
          <a:p>
            <a:r>
              <a:rPr lang="pl-PL" sz="1600" i="1" dirty="0"/>
              <a:t>5. Śródmieście musi być czyste i bezpieczne</a:t>
            </a:r>
          </a:p>
          <a:p>
            <a:r>
              <a:rPr lang="pl-PL" sz="1600" i="1" dirty="0"/>
              <a:t>6. Zachowanie i odrestaurowanie starego budownictwa</a:t>
            </a:r>
          </a:p>
          <a:p>
            <a:r>
              <a:rPr lang="pl-PL" sz="1600" i="1" dirty="0"/>
              <a:t>7. Wsparcie dla wzrostu osiedlania w śródmieściu</a:t>
            </a:r>
          </a:p>
          <a:p>
            <a:r>
              <a:rPr lang="pl-PL" sz="1600" i="1" dirty="0"/>
              <a:t>8. Zasoby miasta powinny być przeznaczone na osiedlanie</a:t>
            </a:r>
          </a:p>
          <a:p>
            <a:r>
              <a:rPr lang="pl-PL" sz="1600" i="1" dirty="0"/>
              <a:t>9. Aktywne sąsiednie dzielnice śródmieścia </a:t>
            </a:r>
          </a:p>
          <a:p>
            <a:r>
              <a:rPr lang="pl-PL" sz="1600" i="1" dirty="0"/>
              <a:t>10. Rewitalizacja śródmieścia nie jest procesem skończonym</a:t>
            </a:r>
            <a:endParaRPr lang="pl-PL" sz="1600" dirty="0"/>
          </a:p>
        </p:txBody>
      </p:sp>
      <p:pic>
        <p:nvPicPr>
          <p:cNvPr id="8" name="Picture 2" descr="http://bonjourtelluride.com/wp-content/uploads/2008/09/lari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3693143"/>
            <a:ext cx="4112853" cy="27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libelletage.files.wordpress.com/2014/05/dsc_0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1270000"/>
            <a:ext cx="4112853" cy="238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 descr="logo do stopki pism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10" y="130175"/>
            <a:ext cx="6457950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82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rostokąt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ct val="0"/>
              </a:spcBef>
              <a:buNone/>
            </a:pPr>
            <a:r>
              <a:rPr lang="pl-PL" sz="3600" b="0" i="0" dirty="0">
                <a:solidFill>
                  <a:srgbClr val="90C226"/>
                </a:solidFill>
                <a:latin typeface="Trebuchet MS"/>
              </a:rPr>
              <a:t>Wrocław Nadodrze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976964" y="1270000"/>
            <a:ext cx="6732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Nadodrze</a:t>
            </a:r>
            <a:r>
              <a:rPr lang="pl-PL" sz="1600" dirty="0"/>
              <a:t> - osiedle wydzielone w 1991 z większego wrocławskiego osiedla - </a:t>
            </a:r>
            <a:r>
              <a:rPr lang="pl-PL" sz="1600" dirty="0" err="1"/>
              <a:t>Ołbina</a:t>
            </a:r>
            <a:r>
              <a:rPr lang="pl-PL" sz="1600" dirty="0"/>
              <a:t> - leżącego teraz od niego na wschód; graniczy też (na północy) z Kleczkowem, na zachodzie z lokowanym w średniowieczu Starym Miastem. Nadodrze, leżące na terenach nazywanych „Przedmieściem Odrzańskim” (niem. </a:t>
            </a:r>
            <a:r>
              <a:rPr lang="pl-PL" sz="1600" i="1" dirty="0"/>
              <a:t>Oder </a:t>
            </a:r>
            <a:r>
              <a:rPr lang="pl-PL" sz="1600" i="1" dirty="0" err="1"/>
              <a:t>Vorstadt</a:t>
            </a:r>
            <a:r>
              <a:rPr lang="pl-PL" sz="1600" dirty="0"/>
              <a:t>) zostało włączone w granice miasta w 1808, po zburzeniu fortyfikacji miejskich.</a:t>
            </a:r>
          </a:p>
          <a:p>
            <a:endParaRPr lang="pl-PL" sz="1600" i="1" dirty="0"/>
          </a:p>
          <a:p>
            <a:r>
              <a:rPr lang="pl-PL" altLang="pl-PL" sz="1600" dirty="0">
                <a:solidFill>
                  <a:srgbClr val="000000"/>
                </a:solidFill>
              </a:rPr>
              <a:t>Nadodrze to miejsce szczególne, które w miejskim krajobrazie Wrocławia zajmuje istotną pozycję. Tworzą je piękne, choć trochę zapomniane i zniszczone kamienice, z centralnym punktem - Dworcem Nadodrze</a:t>
            </a:r>
            <a:r>
              <a:rPr lang="pl-PL" altLang="pl-PL" sz="1000" dirty="0"/>
              <a:t> .</a:t>
            </a:r>
            <a:endParaRPr lang="pl-PL" altLang="pl-PL" sz="2400" dirty="0"/>
          </a:p>
        </p:txBody>
      </p:sp>
      <p:pic>
        <p:nvPicPr>
          <p:cNvPr id="6" name="Picture 2" descr="http://www.obiektywni.pl/upload/real/106/527506_248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" y="1270000"/>
            <a:ext cx="4140149" cy="269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6.googleusercontent.com/-2TjTM9Ez4aQ/UaH12vgulBI/AAAAAAAAImA/0q3SLCmHvfU/s640/DSC09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0" y="3945306"/>
            <a:ext cx="4140150" cy="27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 descr="logo do stopki pism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10" y="130175"/>
            <a:ext cx="6457950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49702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Strategy_FacetGreenTheme_16x9_TP103418064" id="{31EF0522-47D8-4807-80EB-B229D6CEA3A7}" vid="{F7B5A4A0-CBAD-4F1D-AFC5-BFD60AFFF02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strategii sprzedaży, motyw Faseta (panoramiczna)</Template>
  <TotalTime>4105</TotalTime>
  <Words>572</Words>
  <Application>Microsoft Office PowerPoint</Application>
  <PresentationFormat>Panoramiczny</PresentationFormat>
  <Paragraphs>66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Faseta</vt:lpstr>
      <vt:lpstr> Dobre praktyki rewitalizacji</vt:lpstr>
      <vt:lpstr>Rewitalizacja</vt:lpstr>
      <vt:lpstr>Rewitalizacja</vt:lpstr>
      <vt:lpstr>Dobre praktyki</vt:lpstr>
      <vt:lpstr>Łódź Księży Młyn</vt:lpstr>
      <vt:lpstr>Łódź Księży Młyn</vt:lpstr>
      <vt:lpstr>Denver Śródmieście</vt:lpstr>
      <vt:lpstr>Denver Śródmieście</vt:lpstr>
      <vt:lpstr>Wrocław Nadodrze</vt:lpstr>
      <vt:lpstr>Wrocław Nadodrze</vt:lpstr>
      <vt:lpstr>Wałbrzych Kopalnia Julia</vt:lpstr>
      <vt:lpstr>Wałbrzych Kopalnia Julia</vt:lpstr>
      <vt:lpstr>Kamionek</vt:lpstr>
      <vt:lpstr>Kamionek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Dobre przykłady rewitalizacji</dc:title>
  <dc:creator>Jaroslaw Sawicki</dc:creator>
  <cp:keywords/>
  <cp:lastModifiedBy>Jaroslaw Sawicki</cp:lastModifiedBy>
  <cp:revision>21</cp:revision>
  <dcterms:created xsi:type="dcterms:W3CDTF">2016-10-03T11:05:54Z</dcterms:created>
  <dcterms:modified xsi:type="dcterms:W3CDTF">2016-11-14T14:38:52Z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