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sldIdLst>
    <p:sldId id="260" r:id="rId2"/>
    <p:sldId id="288" r:id="rId3"/>
    <p:sldId id="263" r:id="rId4"/>
    <p:sldId id="285" r:id="rId5"/>
    <p:sldId id="310" r:id="rId6"/>
    <p:sldId id="312" r:id="rId7"/>
    <p:sldId id="309" r:id="rId8"/>
    <p:sldId id="313" r:id="rId9"/>
    <p:sldId id="289" r:id="rId10"/>
    <p:sldId id="293" r:id="rId11"/>
    <p:sldId id="294" r:id="rId12"/>
    <p:sldId id="305" r:id="rId13"/>
    <p:sldId id="306" r:id="rId14"/>
    <p:sldId id="304" r:id="rId15"/>
    <p:sldId id="303" r:id="rId16"/>
    <p:sldId id="302" r:id="rId17"/>
    <p:sldId id="301" r:id="rId18"/>
    <p:sldId id="300" r:id="rId19"/>
    <p:sldId id="299" r:id="rId20"/>
    <p:sldId id="298" r:id="rId21"/>
    <p:sldId id="297" r:id="rId22"/>
    <p:sldId id="296" r:id="rId23"/>
    <p:sldId id="315" r:id="rId24"/>
    <p:sldId id="316" r:id="rId2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DDDDD"/>
    <a:srgbClr val="333333"/>
    <a:srgbClr val="FB81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51" autoAdjust="0"/>
  </p:normalViewPr>
  <p:slideViewPr>
    <p:cSldViewPr>
      <p:cViewPr varScale="1">
        <p:scale>
          <a:sx n="72" d="100"/>
          <a:sy n="72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9BDC85-3D9E-45C6-A4BF-0F0819236D8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2833-20BA-4E0F-B9D3-536A699D259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A687-4D89-428D-B641-4582AF6F823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B71E-7A16-4D6D-ABAA-E09D91C969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ytuł, tekst i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obiektu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600AF-8069-4B3D-ACEC-48BF312D1D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CB66-7645-4911-9128-693D11FD915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A0A4-3133-47A8-BCE8-5FE806F5FD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EC51-DDBA-4718-A12A-4BFDE2C9FE0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04CF-1448-4CB7-AF83-33437B5629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CC26-7679-4575-AF05-5CD01FA223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8746C-5A8F-4036-94E3-094C8F864A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50824-F305-4608-9070-C3EC954B589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82AF2-8775-45DB-AA85-C2CA3ED590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FF65-4AE6-4B05-8C91-5CAE684B3BE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D41B-0B4B-4BAB-8240-EE1682D3E8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B1CAC0-4FF0-442A-A37A-75D64439B8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 spd="med">
    <p:check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pl-PL" altLang="pl-PL" sz="1800" b="1" i="1" smtClean="0"/>
              <a:t/>
            </a:r>
            <a:br>
              <a:rPr lang="pl-PL" altLang="pl-PL" sz="1800" b="1" i="1" smtClean="0"/>
            </a:br>
            <a:r>
              <a:rPr lang="pl-PL" altLang="pl-PL" sz="1800" b="1" i="1" smtClean="0"/>
              <a:t>Zadania merytoryczne realizowane przez właściwe Departamenty Urzędu Marszałkowskiego Województwa  Świętokrzyskiego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4086225"/>
            <a:ext cx="7918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</p:txBody>
      </p:sp>
      <p:graphicFrame>
        <p:nvGraphicFramePr>
          <p:cNvPr id="113224" name="Group 58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54536"/>
        </p:xfrm>
        <a:graphic>
          <a:graphicData uri="http://schemas.openxmlformats.org/drawingml/2006/table">
            <a:tbl>
              <a:tblPr/>
              <a:tblGrid>
                <a:gridCol w="706438"/>
                <a:gridCol w="5219700"/>
                <a:gridCol w="2303462"/>
              </a:tblGrid>
              <a:tr h="42074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PRIORYTETY WSPÓŁPRACY/ZADANIA MERYTORYCZNE NA 2015 R.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2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Kultura, sztuka, ochrona dóbr kultury i dziedzictwa narodowego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300 000,00 PLN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i upowszechnianie kultury fizycznej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1 650 000,00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Nauka, szkolnictwo wyższe, edukacja, oświata </a:t>
                      </a:r>
                      <a:b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wychowanie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Turystyka i krajoznawstwo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Ekologia i ochrona zwierząt oraz ochrona dziedzictwa przyrodniczego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45 000,000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Ochrona i promocja zdrowia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Zwalczanie narkomanii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Profilaktyka i rozwiązywanie problemów alkoholowych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110 000, 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Pomoc społeczna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Przeciwdziałanie przemocy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51 250,00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Ochrona zabytków i opieka nad zabytkami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Rehabilitacja zawodowa i społeczna osób niepełnosprawnych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Określi odrębna uchwała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3 146 250,00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600" b="1" i="1" u="sng" smtClean="0"/>
              <a:t>Kultura, sztuka, ochrona dóbr kultury i dziedzictwa narodowego</a:t>
            </a:r>
            <a:r>
              <a:rPr lang="pl-PL" altLang="pl-PL" smtClean="0"/>
              <a:t>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4800" y="3949700"/>
            <a:ext cx="7918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endParaRPr lang="pl-PL" altLang="pl-PL" b="1">
              <a:solidFill>
                <a:srgbClr val="0000CC"/>
              </a:solidFill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  <a:p>
            <a:pPr marL="342900" indent="-342900"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</p:txBody>
      </p:sp>
      <p:graphicFrame>
        <p:nvGraphicFramePr>
          <p:cNvPr id="115149" name="Group 46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60926"/>
        </p:xfrm>
        <a:graphic>
          <a:graphicData uri="http://schemas.openxmlformats.org/drawingml/2006/table">
            <a:tbl>
              <a:tblPr/>
              <a:tblGrid>
                <a:gridCol w="854075"/>
                <a:gridCol w="4244975"/>
                <a:gridCol w="3130550"/>
              </a:tblGrid>
              <a:tr h="27435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 Promocji, Edukacji, Kultury, Sportu i Turystyki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6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zgodnie z art. 4 ust. 16 ustawy             z dnia 24 kwietnia 2003 r. o działalności pożytku publicznego i o wolontariacie.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6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25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Organizowanie i udział w festiwalach, przeglądach, prezentacjach, wystawach, konkursach, plenerach i warsztatach artystycznych, konferencjach i seminariach, szkoleniach i kursach, targach oraz innych przedsięwzięciach kulturalnych mających znaczenie dla rozwoju, upowszechniania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promocji kultury województwa świętokrzyskiego.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Wydawanie niskonakładowych niekomercyjnych publikacji w formie książkowej i multimedialnej, katalogów, albumów, druków ulotnych, nagrań fonograficznych i audiowizualnych w szczególności o tematyce artystycznej, społeczno-kulturalnej i historycznej województwa świętokrzyskiego.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23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inicjatyw służących upowszechnianiu tradycji i regionalnego dziedzictwa kulturowego, ochronie dóbr kultury, sprzyjających budowaniu poczucia tożsamości kulturowej, w tym organizacja imprez w ramach Europejskich Dni Dziedzictwa.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822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6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600" b="1" smtClean="0"/>
              <a:t/>
            </a:r>
            <a:br>
              <a:rPr lang="pl-PL" altLang="pl-PL" sz="1600" b="1" smtClean="0"/>
            </a:br>
            <a:r>
              <a:rPr lang="pl-PL" altLang="pl-PL" sz="1600" b="1" smtClean="0"/>
              <a:t>Współpraca z organizacjami pozarządowymi realizowana w trybie art. 81 ustawy</a:t>
            </a:r>
            <a:br>
              <a:rPr lang="pl-PL" altLang="pl-PL" sz="1600" b="1" smtClean="0"/>
            </a:br>
            <a:r>
              <a:rPr lang="pl-PL" altLang="pl-PL" sz="1600" b="1" smtClean="0"/>
              <a:t>          z dnia 23 lipca 2003 r. o ochronie zabytków i opiece nad zabytkami </a:t>
            </a:r>
            <a:br>
              <a:rPr lang="pl-PL" altLang="pl-PL" sz="1600" b="1" smtClean="0"/>
            </a:br>
            <a:r>
              <a:rPr lang="pl-PL" altLang="pl-PL" sz="1600" b="1" smtClean="0"/>
              <a:t>          (Dz. U. z 2003 r.  Nr 162, poz. 1568, z późn. zm.)</a:t>
            </a:r>
          </a:p>
        </p:txBody>
      </p:sp>
      <p:graphicFrame>
        <p:nvGraphicFramePr>
          <p:cNvPr id="130222" name="Group 174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3962400"/>
        </p:xfrm>
        <a:graphic>
          <a:graphicData uri="http://schemas.openxmlformats.org/drawingml/2006/table">
            <a:tbl>
              <a:tblPr/>
              <a:tblGrid>
                <a:gridCol w="552450"/>
                <a:gridCol w="4144963"/>
                <a:gridCol w="3532187"/>
              </a:tblGrid>
              <a:tr h="5730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Departament Promocji, Edukacji, Kultury, Sportu i Turystyki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231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 w trybie art. 81 ustawy </a:t>
                      </a:r>
                      <a:b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z dnia 23 lipca 2003 r. o </a:t>
                      </a: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ochronie zabytków i opiece nad zabytkami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58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Prace remontowe i konserwatorskie obiektów  zabytkowych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znajdujących się na terenie województwa.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70 000,00  PLN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800" b="1" smtClean="0"/>
              <a:t/>
            </a:r>
            <a:br>
              <a:rPr lang="pl-PL" altLang="pl-PL" sz="1800" b="1" smtClean="0"/>
            </a:br>
            <a:r>
              <a:rPr lang="pl-PL" altLang="pl-PL" sz="2000" b="1" u="sng" smtClean="0"/>
              <a:t>5. Turystyka i krajoznawstwo</a:t>
            </a:r>
          </a:p>
        </p:txBody>
      </p:sp>
      <p:graphicFrame>
        <p:nvGraphicFramePr>
          <p:cNvPr id="145506" name="Group 9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596900"/>
                <a:gridCol w="4164013"/>
                <a:gridCol w="3468687"/>
              </a:tblGrid>
              <a:tr h="63341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 Promocji, Edukacji, Kultury, Sportu i Turystyki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953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zgodnie z art. 4 ust. 19 ustawy </a:t>
                      </a:r>
                      <a:b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dnia 24 kwietnia 2003 r. o </a:t>
                      </a: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działalności pożytku publicznego i o wolontariacie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667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 realizację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ogólnodostępnych imprez turystyki aktywnej,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turystyki kwalifikowanej, konkursów turystyczno-krajoznawczych odbywających się na terenie województwa  świętokrzyskiego szczególnie w środowisku dzieci i młodzieży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Wytyczanie, znakowanie i utrzymanie szlaków turystycznych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województwie świętokrzyskim.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45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800" b="1" u="sng" smtClean="0"/>
              <a:t>Wspieranie i upowszechnianie kultury fizycznej</a:t>
            </a:r>
          </a:p>
        </p:txBody>
      </p:sp>
      <p:graphicFrame>
        <p:nvGraphicFramePr>
          <p:cNvPr id="129516" name="Group 49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64074"/>
        </p:xfrm>
        <a:graphic>
          <a:graphicData uri="http://schemas.openxmlformats.org/drawingml/2006/table">
            <a:tbl>
              <a:tblPr/>
              <a:tblGrid>
                <a:gridCol w="552450"/>
                <a:gridCol w="4144963"/>
                <a:gridCol w="3532187"/>
              </a:tblGrid>
              <a:tr h="274357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 Promocji, Edukacji, Kultury, Sportu i Turystyki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167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zgodnie z art. 4 ust. 17 ustawy z dnia 24 kwietnia 2003 r. o działalności pożytku publicznego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6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Szkolenie kadr wojewódzkich młodzieży uzdolnionej sportowo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kategorii młodzik ujętych w limitach polskich związków sportowych.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1 650 000,00 PLN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Dofinansowanie udziału dyscyplin sportowych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wojewódzkim i krajowym szkoleniu i współzawodnictwie sportowym w ramach systemu organizowanego przez polskie związki sportowe.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5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zawodów półfinałowych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finałowych Wojewódzkich Igrzysk Młodzieży Szkolnej w relacji szkół podstawowych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gimnazjów. Dofinansowanie udziału mistrzów województwa w ogólnopolskich Igrzyskach Młodzieży Szkolnej.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230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Upowszechnianie sportu w środowisku wiejskim,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małomiasteczkowym na poziomie województwa. Udział reprezentantów środowiska wiejskiego w szkoleniu młodzieży uzdolnionej sportowo i imprezach ogólnopolskich.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cd.</a:t>
            </a:r>
          </a:p>
        </p:txBody>
      </p:sp>
      <p:graphicFrame>
        <p:nvGraphicFramePr>
          <p:cNvPr id="128253" name="Group 25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552450"/>
                <a:gridCol w="4144963"/>
                <a:gridCol w="3532187"/>
              </a:tblGrid>
              <a:tr h="1136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Upowszechnianie sportu wśród osób niepełnosprawnych,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zawodów wojewódzkich oraz udział reprezentantów w zawodach ogólnopolskich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międzynarodowych.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i podsumowanie wojewódzkiego Turnieju Miast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Gmin Województwa Świętokrzyskiego.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22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wojewódzkich zawodów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ratownictwie wodnym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oraz udział w zawodach ogólnopolskich.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5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zadań wynikających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Programu „Świętokrzyska Akademia Sportu”.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35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imprez sportowych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Ziemi Świętokrzyskiej o zasięgu wojewódzkim, ogólnopolskim i międzynarodowym oraz udział reprezentantów województwa w imprezach dużej rangi.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368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z="1600" b="1" u="sng" smtClean="0"/>
          </a:p>
        </p:txBody>
      </p:sp>
      <p:graphicFrame>
        <p:nvGraphicFramePr>
          <p:cNvPr id="127237" name="Group 261"/>
          <p:cNvGraphicFramePr>
            <a:graphicFrameLocks noGrp="1"/>
          </p:cNvGraphicFramePr>
          <p:nvPr>
            <p:ph type="tbl" idx="1"/>
          </p:nvPr>
        </p:nvGraphicFramePr>
        <p:xfrm>
          <a:off x="533400" y="806450"/>
          <a:ext cx="8229600" cy="6065838"/>
        </p:xfrm>
        <a:graphic>
          <a:graphicData uri="http://schemas.openxmlformats.org/drawingml/2006/table">
            <a:tbl>
              <a:tblPr/>
              <a:tblGrid>
                <a:gridCol w="596900"/>
                <a:gridCol w="4164013"/>
                <a:gridCol w="3468687"/>
              </a:tblGrid>
              <a:tr h="33529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Nauka, Szkolnictwo Wyższe, Edukacja, Oświata i Wychowanie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11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zgodnie z art. 4 ust. 14 ustawy </a:t>
                      </a:r>
                      <a:b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dnia 24 kwietnia 2003 r. o działalności pożytku publicznego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33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 realizację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715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Organizowanie lub uczestnictwo w konferencjach, seminariach, sympozjach naukowych, warsztatach oraz innych imprezach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zakresu edukacji i nauki, służących rozwojow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upowszechnianiu i promocji edukacji i nauki wśród dzieci, młodzieży i dorosłych w województwie świętokrzyskim, w tym zwłaszcza: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>
                          <a:tab pos="571500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podejmowanie inicjatyw o charakterze lokalnym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lub regionalnym, służących popularyzacji edukacji regionalnej oraz obywatelskiej  i patriotycznej,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>
                          <a:tab pos="571500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wydawanie niskonakładowych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niekomercyjnych publikacji (np. materiałów pokonferencyjnych) książek, katalogów, albumów, druków ulotnych, nagrań fonograficznych i audiowizualnych, mających związek z ww. przedsięwzięciami edukacyjnymi.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Organizowanie lub uczestnictwo w olimpiadach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konkursach tematycznych, przeglądach, festiwalach i innych przedsięwzięciach z zakresu edukacji, oświaty i wychowania promujących naukowe i artystyczne osiągnięcia uczniów i studentów (służących wspomaganiu rozwoju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uzdolnień dzieci i młodzieży).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Organizacja wypoczynku dla dzieci i młodzieży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terenu województwa świętokrzyskiego (kolonie, obozy itp.).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8187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600" b="1" u="sng" smtClean="0"/>
              <a:t>Ekologia i ochrona zwierząt oraz ochrona dziedzictwa przyrodniczego</a:t>
            </a:r>
          </a:p>
        </p:txBody>
      </p:sp>
      <p:graphicFrame>
        <p:nvGraphicFramePr>
          <p:cNvPr id="126154" name="Group 202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96888"/>
                <a:gridCol w="4227512"/>
                <a:gridCol w="3505200"/>
              </a:tblGrid>
              <a:tr h="41751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 Rozwoju Obszarów Wiejskich i Środowiska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34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 art. 4 ust. 18 ustawy z dnia 24 kwietnia 2003 r. o działalności pożytku publicznego i o wolontariacie  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02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 finansowe zaplanowane na realizację 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Organizowanie konkursów, olimpiad, konferencji i seminariów popularyzujących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zagadnienia dotyczące ochrony środowiska i przyrody.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45 000,00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Opracowywanie i wydawanie niskonakładowych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niekomercyjnych materiałów wydawniczych związanych z ochroną środowiska i przyrody.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Działania edukacyjne związane z zieloną infrastrukturą-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ścieżki przyrodniczo-edukacyjne.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325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92163"/>
          </a:xfrm>
        </p:spPr>
        <p:txBody>
          <a:bodyPr/>
          <a:lstStyle/>
          <a:p>
            <a:pPr eaLnBrk="1" hangingPunct="1"/>
            <a:r>
              <a:rPr lang="pl-PL" altLang="pl-PL" sz="1600" b="1" u="sng" smtClean="0"/>
              <a:t>Ochrona i Promocja Zdrowia</a:t>
            </a:r>
          </a:p>
        </p:txBody>
      </p:sp>
      <p:graphicFrame>
        <p:nvGraphicFramePr>
          <p:cNvPr id="144483" name="Group 1123"/>
          <p:cNvGraphicFramePr>
            <a:graphicFrameLocks noGrp="1"/>
          </p:cNvGraphicFramePr>
          <p:nvPr>
            <p:ph type="tbl" idx="1"/>
          </p:nvPr>
        </p:nvGraphicFramePr>
        <p:xfrm>
          <a:off x="838200" y="1219200"/>
          <a:ext cx="7848600" cy="5030788"/>
        </p:xfrm>
        <a:graphic>
          <a:graphicData uri="http://schemas.openxmlformats.org/drawingml/2006/table">
            <a:tbl>
              <a:tblPr/>
              <a:tblGrid>
                <a:gridCol w="395288"/>
                <a:gridCol w="5492750"/>
                <a:gridCol w="1960562"/>
              </a:tblGrid>
              <a:tr h="27435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 Ochrony Zdrowia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16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art. 4 ust. 6 ustawy z dnia 24 kwietnia 2003 r. o działalności pożytku publicznego</a:t>
                      </a:r>
                      <a:b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16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zaplanowane 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Działania służące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promocji zdrowego stylu życia.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300 000,00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Profilaktyczne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programy zdrowotne skierowane do kobiet ciężarnych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matek i dzieci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Programy zdrowotne w zakresie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rekonwalescencji po przebytych chorobach nowotworowych.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23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Programy informacyjno-edukacyjne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sprzyjające postawom zrozumienia i akceptacji, przeciwdziałania dyskryminacji wobec osób z zaburzeniami psychicznymi oraz promowanie działań zmierzających do zwiększenia pomocy dla osób dotkniętych zaburzeniami psychicznymi  w ich środowisku</a:t>
                      </a:r>
                      <a:r>
                        <a:rPr kumimoji="0" lang="pl-PL" alt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działań z zakresu ratownictwa medycznego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działań promujących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honorowe krwiodawstwo.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23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działalności punktów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informacyjno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konsultacyjnych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dla osób z grup ryzyka oraz żyjących z HIV/AIDS i ich bliskich, a także przeprowadzenie zajęć edukacyjnych wśród młodzieży uczącej się na temat </a:t>
                      </a:r>
                      <a:r>
                        <a:rPr kumimoji="0" lang="pl-PL" altLang="pl-PL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zachowań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ryzykownych dróg przenoszenia wirusa HIV.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35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800" b="1" u="sng" smtClean="0">
                <a:latin typeface="Times New Roman" pitchFamily="18" charset="0"/>
              </a:rPr>
              <a:t>Zwalczanie Narkomanii</a:t>
            </a:r>
            <a:r>
              <a:rPr lang="pl-PL" altLang="pl-PL" smtClean="0"/>
              <a:t> </a:t>
            </a:r>
          </a:p>
        </p:txBody>
      </p:sp>
      <p:graphicFrame>
        <p:nvGraphicFramePr>
          <p:cNvPr id="124103" name="Group 19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86288"/>
        </p:xfrm>
        <a:graphic>
          <a:graphicData uri="http://schemas.openxmlformats.org/drawingml/2006/table">
            <a:tbl>
              <a:tblPr/>
              <a:tblGrid>
                <a:gridCol w="549275"/>
                <a:gridCol w="4275138"/>
                <a:gridCol w="3405187"/>
              </a:tblGrid>
              <a:tr h="27433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Departament Ochrony Zdrowia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3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 art. 4 ustawy ust. 32 z dnia 24 kwietnia 2003 r. o działalności pożytku publicznego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3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w szczególności rekomendowanych programów edukacyjno-szkoleniowych skierowanych do dzieci i młodzieży w środowisku szkolnym oraz rodzinnym z zakresu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profilaktyki uzależnień.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Kompleksowe działania profilaktyczne obejmujące prowadzenie i wspieranie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działalności wychowawczej, edukacyjnej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informacyjnej z zakresu przeciwdziałania narkomanii mających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celu ograniczenie szkód zdrowotnych osób uzależnionych od narkotyków, współuzależnionych zagrożonych uzależnieniem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 ich bliskich.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111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Podniesienie kompetencji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zawodowych grup zajmujących się profilaktyką, leczeniem, rehabilitacją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bądź wsparciem osób uzależnionych, współuzależnionych lub zagrożonych uzależnieniem, a także osób realizujących działalność profilaktyczną i readaptacyjną.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33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2400" b="1" i="1" smtClean="0"/>
              <a:t>Regionalny Ośrodek Polityki Społecznej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l-PL" altLang="pl-PL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l-PL" altLang="pl-PL" b="1" i="1" smtClean="0">
                <a:solidFill>
                  <a:srgbClr val="0000CC"/>
                </a:solidFill>
                <a:latin typeface="Times New Roman" pitchFamily="18" charset="0"/>
              </a:rPr>
              <a:t>   </a:t>
            </a:r>
            <a:r>
              <a:rPr lang="pl-PL" altLang="pl-PL" b="1" i="1" smtClean="0">
                <a:latin typeface="Times New Roman" pitchFamily="18" charset="0"/>
              </a:rPr>
              <a:t>Program Współpracy Samorządu Województwa Świętokrzyskiego </a:t>
            </a:r>
            <a:br>
              <a:rPr lang="pl-PL" altLang="pl-PL" b="1" i="1" smtClean="0">
                <a:latin typeface="Times New Roman" pitchFamily="18" charset="0"/>
              </a:rPr>
            </a:br>
            <a:r>
              <a:rPr lang="pl-PL" altLang="pl-PL" b="1" i="1" smtClean="0">
                <a:latin typeface="Times New Roman" pitchFamily="18" charset="0"/>
              </a:rPr>
              <a:t>z Organizacjami pozarządowymi na 2015 r.</a:t>
            </a:r>
          </a:p>
        </p:txBody>
      </p:sp>
      <p:pic>
        <p:nvPicPr>
          <p:cNvPr id="3078" name="Obraz 16" descr="MP900399353"/>
          <p:cNvPicPr>
            <a:picLocks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752600"/>
            <a:ext cx="2206625" cy="3816350"/>
          </a:xfrm>
          <a:noFill/>
        </p:spPr>
      </p:pic>
      <p:pic>
        <p:nvPicPr>
          <p:cNvPr id="3079" name="Obraz 18" descr="MP90039935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00200"/>
            <a:ext cx="143827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800" b="1" u="sng" smtClean="0"/>
              <a:t>Profilaktyka i rozwiązywanie problemów alkoholowych.</a:t>
            </a:r>
            <a:r>
              <a:rPr lang="pl-PL" altLang="pl-PL" smtClean="0"/>
              <a:t> </a:t>
            </a:r>
          </a:p>
        </p:txBody>
      </p:sp>
      <p:graphicFrame>
        <p:nvGraphicFramePr>
          <p:cNvPr id="123200" name="Group 32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549275"/>
                <a:gridCol w="4659313"/>
                <a:gridCol w="3021012"/>
              </a:tblGrid>
              <a:tr h="29686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Regionalny Ośrodek Polityki Społecznej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21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 art. 4 ust. 32 ustawy z dnia 24 kwietnia 2003 r. o działalności pożytku publicznego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921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programów socjoterapii dla dzieci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młodzieży z rodzin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dotkniętych problemem alkoholowym.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Wspieranie działań na rzecz ograniczania liczby kierowców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prowadzących pojazdy pod wpływem alkoholu.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84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Rozwój poradnictwa i edukacji dla rodziców służącego rozpoznawaniu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zagrożeń uzależnień u dzieci i młodzieży.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7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Pomoc psychologiczno- terapeutyczna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dla mieszkańców Domów Pomocy Społecznej z problemem alkoholowym. 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9686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7148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7148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7148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7148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7148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7148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7148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7148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7148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14875" algn="l"/>
                        </a:tabLst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800" b="1" u="sng" smtClean="0"/>
              <a:t/>
            </a:r>
            <a:br>
              <a:rPr lang="pl-PL" altLang="pl-PL" sz="1800" b="1" u="sng" smtClean="0"/>
            </a:br>
            <a:r>
              <a:rPr lang="pl-PL" altLang="pl-PL" sz="1800" b="1" u="sng" smtClean="0"/>
              <a:t>Pomoc Społeczna, w tym pomoc rodzinom i osobom w trudnej sytuacji życiowej oraz wyrównywanie szans tych  rodzin i osób.</a:t>
            </a:r>
          </a:p>
        </p:txBody>
      </p:sp>
      <p:graphicFrame>
        <p:nvGraphicFramePr>
          <p:cNvPr id="122109" name="Group 25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11688"/>
        </p:xfrm>
        <a:graphic>
          <a:graphicData uri="http://schemas.openxmlformats.org/drawingml/2006/table">
            <a:tbl>
              <a:tblPr/>
              <a:tblGrid>
                <a:gridCol w="457200"/>
                <a:gridCol w="4741863"/>
                <a:gridCol w="3030537"/>
              </a:tblGrid>
              <a:tr h="274339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Regionalny Ośrodek Polityki Społecznej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3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 art. 4 ust. 1 ustawy z dnia 24 kwietnia 2003 r. o działalności pożytku publicznego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3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Dofinansowanie działań mających na celu poprawę sprawności fizycznej i intelektualnej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ludzi starszych w różnych sferach życia.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300 000,00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Aktywizacja zawodowa i społeczna osób zagrożonych wykluczeniem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społecznym ze szczególnym uwzględnieniem osób bezdomnych.</a:t>
                      </a:r>
                      <a:endParaRPr kumimoji="0" lang="pl-PL" altLang="pl-P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Rozwój specjalistycznych form pomocy dla rodzin w sytuacjach kryzysowych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ze szczególnym uwzględnieniem  rodzin zastępczych, adopcyjnych oraz wychowanków opuszczających placówki.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0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działań na rzecz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ochrony interesów konsumenckich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miedzy innymi poprzez organizację warsztatów, konferencji, kampanii informacyjno-edukacyjnych i innych.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7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Rozwój modelu 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wsparcia życia w otwartym środowisku</a:t>
                      </a: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przygotowanie do pełnego uczestnictwa w życiu osób zależnych.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819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1800" b="1" u="sng" smtClean="0"/>
              <a:t>Przeciwdziałanie przemocy</a:t>
            </a:r>
          </a:p>
        </p:txBody>
      </p:sp>
      <p:graphicFrame>
        <p:nvGraphicFramePr>
          <p:cNvPr id="121018" name="Group 18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485775"/>
                <a:gridCol w="4776788"/>
                <a:gridCol w="2967037"/>
              </a:tblGrid>
              <a:tr h="36195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Regionalny Ośrodek Polityki Społecznej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166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Rodzaj zadań merytorycznych zaplanowanych do współpracy z art. 4 ust.1 ustawy z dnia 24 kwietnia 2003 r. o działalności pożytku publicznego i o wolontariacie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000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Nazwa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Środki finansowe zaplanowane na realizację zadania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środowiskowych programów mających </a:t>
                      </a:r>
                      <a:b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celu zapobieganie przemocy rówieśniczej.</a:t>
                      </a:r>
                      <a:endParaRPr kumimoji="0" lang="pl-PL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51 250,00 PLN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programów pomocy psychologicznej, terapeutycznej i samopomocy dla ofiar przemocy </a:t>
                      </a:r>
                      <a:b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rodzinie- dorosłych i dzieci.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pl-PL" altLang="pl-PL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Realizacja programów dotyczących przeciwdziałania przemocy wobec osób starszych, niepełnosprawnych.</a:t>
                      </a: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10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09600" y="3659188"/>
            <a:ext cx="80010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l-PL" altLang="pl-PL" sz="1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pl-PL" altLang="pl-PL" sz="1600" b="1">
                <a:solidFill>
                  <a:srgbClr val="333333"/>
                </a:solidFill>
                <a:latin typeface="Georgia" pitchFamily="18" charset="0"/>
                <a:cs typeface="Times New Roman" pitchFamily="18" charset="0"/>
              </a:rPr>
              <a:t>				</a:t>
            </a:r>
            <a:endParaRPr lang="pl-PL" altLang="pl-PL" sz="1600" b="1">
              <a:solidFill>
                <a:srgbClr val="333333"/>
              </a:solidFill>
              <a:latin typeface="Georgia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685800" y="45720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/>
          </a:p>
        </p:txBody>
      </p:sp>
      <p:sp>
        <p:nvSpPr>
          <p:cNvPr id="24581" name="Tytuł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600200"/>
          </a:xfrm>
        </p:spPr>
        <p:txBody>
          <a:bodyPr/>
          <a:lstStyle/>
          <a:p>
            <a:r>
              <a:rPr lang="pl-PL" sz="3200" smtClean="0"/>
              <a:t>Samorząd Województwa – wsparcie organizacji pozarządowych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153400" cy="3886200"/>
          </a:xfrm>
        </p:spPr>
        <p:txBody>
          <a:bodyPr/>
          <a:lstStyle/>
          <a:p>
            <a:pPr marL="342900" indent="-342900" algn="l">
              <a:buFontTx/>
              <a:buChar char="-"/>
              <a:defRPr/>
            </a:pPr>
            <a:r>
              <a:rPr lang="pl-PL" sz="2400" dirty="0" smtClean="0"/>
              <a:t>Pełnomocnik ds. kontaktów z organizacjami pozarządowymi</a:t>
            </a:r>
          </a:p>
          <a:p>
            <a:pPr marL="342900" indent="-342900" algn="l">
              <a:buFontTx/>
              <a:buChar char="-"/>
              <a:defRPr/>
            </a:pPr>
            <a:r>
              <a:rPr lang="pl-PL" sz="2400" dirty="0" smtClean="0"/>
              <a:t>Rzecznik ds. młodzieży</a:t>
            </a:r>
          </a:p>
          <a:p>
            <a:pPr marL="342900" indent="-342900" algn="l">
              <a:buFontTx/>
              <a:buChar char="-"/>
              <a:defRPr/>
            </a:pPr>
            <a:r>
              <a:rPr lang="pl-PL" sz="2400" dirty="0" smtClean="0"/>
              <a:t>Świętokrzyska Rada Działalności Pożytku Publicznego</a:t>
            </a:r>
          </a:p>
          <a:p>
            <a:pPr marL="342900" indent="-342900" algn="l">
              <a:buFontTx/>
              <a:buChar char="-"/>
              <a:defRPr/>
            </a:pPr>
            <a:r>
              <a:rPr lang="pl-PL" sz="2400" dirty="0" smtClean="0"/>
              <a:t>Świętokrzyska Rada ds. Osób Niepełnosprawnych</a:t>
            </a:r>
          </a:p>
          <a:p>
            <a:pPr marL="342900" indent="-342900" algn="l">
              <a:buFontTx/>
              <a:buChar char="-"/>
              <a:defRPr/>
            </a:pPr>
            <a:r>
              <a:rPr lang="pl-PL" sz="2400" dirty="0" smtClean="0"/>
              <a:t>Rada Seniorów ?</a:t>
            </a:r>
          </a:p>
          <a:p>
            <a:pPr marL="342900" indent="-342900" algn="l">
              <a:buFontTx/>
              <a:buChar char="-"/>
              <a:defRPr/>
            </a:pPr>
            <a:r>
              <a:rPr lang="pl-PL" sz="2400" dirty="0" smtClean="0"/>
              <a:t>Pełnomocnik ds. kombatantów i osób represjonowanych</a:t>
            </a:r>
          </a:p>
          <a:p>
            <a:pPr algn="l">
              <a:defRPr/>
            </a:pPr>
            <a:r>
              <a:rPr lang="pl-PL" sz="2400" dirty="0" smtClean="0"/>
              <a:t>Udział NGO w Komitecie Monitorującym RPO.</a:t>
            </a:r>
            <a:endParaRPr lang="pl-PL" sz="24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09600" y="2279650"/>
            <a:ext cx="8001000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pl-PL" altLang="pl-PL" sz="1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20000"/>
              </a:lnSpc>
              <a:defRPr/>
            </a:pPr>
            <a:r>
              <a:rPr lang="pl-PL" altLang="pl-PL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Dziękuję za uwagę</a:t>
            </a:r>
          </a:p>
          <a:p>
            <a:pPr algn="ctr" eaLnBrk="0" hangingPunct="0">
              <a:lnSpc>
                <a:spcPct val="120000"/>
              </a:lnSpc>
              <a:defRPr/>
            </a:pPr>
            <a:endParaRPr lang="pl-PL" altLang="pl-PL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pl-PL" altLang="pl-PL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defRPr/>
            </a:pPr>
            <a:endParaRPr lang="pl-PL" altLang="pl-PL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pl-PL" altLang="pl-PL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Agnieszka Piwnik-Piecyk</a:t>
            </a:r>
          </a:p>
          <a:p>
            <a:pPr eaLnBrk="0" hangingPunct="0">
              <a:lnSpc>
                <a:spcPct val="120000"/>
              </a:lnSpc>
              <a:defRPr/>
            </a:pPr>
            <a:endParaRPr lang="pl-PL" altLang="pl-PL" sz="1600" b="1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defRPr/>
            </a:pPr>
            <a:r>
              <a:rPr lang="pl-PL" altLang="pl-PL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Zastępca Dyrektora Kancelarii Zarządu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pl-PL" altLang="pl-PL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Pełnomocnik ds. kontaktów z organizacjami pozarządowymi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pl-PL" altLang="pl-PL" sz="1600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Przewodnicząca Świętokrzyskiej Rady Działalności Pożytku Publicznego</a:t>
            </a:r>
            <a:r>
              <a:rPr lang="pl-PL" altLang="pl-PL" sz="1600" b="1" dirty="0">
                <a:solidFill>
                  <a:srgbClr val="333333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pl-PL" altLang="pl-PL" sz="1600" b="1" dirty="0">
                <a:solidFill>
                  <a:srgbClr val="333333"/>
                </a:solidFill>
                <a:latin typeface="Georgia" pitchFamily="18" charset="0"/>
                <a:cs typeface="Times New Roman" pitchFamily="18" charset="0"/>
              </a:rPr>
              <a:t>tel. 41/ 342 11 65</a:t>
            </a:r>
            <a:r>
              <a:rPr lang="pl-PL" altLang="pl-PL" sz="1600" b="1" dirty="0">
                <a:solidFill>
                  <a:srgbClr val="333333"/>
                </a:solidFill>
                <a:latin typeface="Georgia" pitchFamily="18" charset="0"/>
                <a:cs typeface="Times New Roman" pitchFamily="18" charset="0"/>
              </a:rPr>
              <a:t>		</a:t>
            </a:r>
            <a:endParaRPr lang="pl-PL" altLang="pl-PL" sz="1600" b="1" dirty="0">
              <a:solidFill>
                <a:srgbClr val="333333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905000"/>
            <a:ext cx="78486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 Zgodnie z ustawą z dnia 24 kwietnia 2003 r. o działalności pożytku publicznego i o wolontariacie organ stanowiący jednostki samorządu terytorialnego uchwala, po konsultacjach z organizacjami pozarządowymi oraz podmiotami wymienionymi w art.3 ust. 3, </a:t>
            </a:r>
            <a:b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</a:br>
            <a:r>
              <a:rPr lang="pl-PL" altLang="pl-PL" sz="2000" b="1" i="1">
                <a:solidFill>
                  <a:srgbClr val="333333"/>
                </a:solidFill>
                <a:latin typeface="Times New Roman" pitchFamily="18" charset="0"/>
              </a:rPr>
              <a:t>Roczny Program Współpracy z organizacjami pozarządowymi oraz podmiotami wymienionymi w art. 3 ust. 3. </a:t>
            </a:r>
          </a:p>
          <a:p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	powinien być uchwalany </a:t>
            </a:r>
            <a:r>
              <a:rPr lang="pl-PL" altLang="pl-PL" sz="2000" b="1">
                <a:solidFill>
                  <a:srgbClr val="333333"/>
                </a:solidFill>
                <a:latin typeface="Times New Roman" pitchFamily="18" charset="0"/>
              </a:rPr>
              <a:t>do 30 listopada </a:t>
            </a:r>
            <a:r>
              <a:rPr lang="pl-PL" altLang="pl-PL" sz="2000">
                <a:solidFill>
                  <a:srgbClr val="333333"/>
                </a:solidFill>
                <a:latin typeface="Times New Roman" pitchFamily="18" charset="0"/>
              </a:rPr>
              <a:t>roku poprzedzającego okres obowiązywania programu. </a:t>
            </a:r>
          </a:p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altLang="pl-PL" sz="2000">
              <a:solidFill>
                <a:srgbClr val="33333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2000" b="1" i="1" smtClean="0">
                <a:solidFill>
                  <a:schemeClr val="hlink"/>
                </a:solidFill>
                <a:latin typeface="Times New Roman" pitchFamily="18" charset="0"/>
              </a:rPr>
              <a:t>Program Współpracy Samorządu Województwa Świętokrzyskiego</a:t>
            </a:r>
            <a:br>
              <a:rPr lang="pl-PL" altLang="pl-PL" sz="2000" b="1" i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pl-PL" altLang="pl-PL" sz="2000" b="1" i="1" smtClean="0">
                <a:solidFill>
                  <a:schemeClr val="hlink"/>
                </a:solidFill>
                <a:latin typeface="Times New Roman" pitchFamily="18" charset="0"/>
              </a:rPr>
              <a:t> z Organizacjami Pozarządowymi na 2014 r. zawiera: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l-PL" altLang="pl-PL" sz="1800" b="1" dirty="0" smtClean="0"/>
              <a:t>1.CELE WSPÓŁPRACY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altLang="pl-PL" sz="1600" i="1" dirty="0" smtClean="0"/>
              <a:t>● zaspokajanie potrzeb i podnoszenie poziomu życia mieszkańców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tworzenie warunków dla podejmowania inicjatyw 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zwiększenie udziału NGO w realizację zadań publicznych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Zwiększenie wpływu sektora pozarządowego i społeczności lokalnej na kreowanie polityki społecznej i gospodarczej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wzmocnienie pozycji NGO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rozwój instytucji dialogu obywatelskiego</a:t>
            </a:r>
          </a:p>
          <a:p>
            <a:pPr eaLnBrk="1" hangingPunct="1">
              <a:buFontTx/>
              <a:buNone/>
              <a:defRPr/>
            </a:pPr>
            <a:r>
              <a:rPr lang="pl-PL" altLang="pl-PL" sz="1800" b="1" dirty="0" smtClean="0"/>
              <a:t>2. ZASADY WSPÓŁPRACY</a:t>
            </a:r>
          </a:p>
          <a:p>
            <a:pPr eaLnBrk="1" hangingPunct="1">
              <a:buFontTx/>
              <a:buNone/>
              <a:defRPr/>
            </a:pPr>
            <a:r>
              <a:rPr lang="pl-PL" altLang="pl-PL" sz="1800" dirty="0" smtClean="0"/>
              <a:t>- </a:t>
            </a:r>
            <a:r>
              <a:rPr lang="pl-PL" altLang="pl-PL" sz="1400" dirty="0" smtClean="0"/>
              <a:t>partnerstwa</a:t>
            </a:r>
          </a:p>
          <a:p>
            <a:pPr eaLnBrk="1" hangingPunct="1">
              <a:buFontTx/>
              <a:buNone/>
              <a:defRPr/>
            </a:pPr>
            <a:r>
              <a:rPr lang="pl-PL" altLang="pl-PL" sz="1400" dirty="0" smtClean="0"/>
              <a:t>- pomocniczości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altLang="pl-PL" sz="1400" dirty="0" smtClean="0"/>
              <a:t>- efektywności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altLang="pl-PL" sz="1400" dirty="0" smtClean="0"/>
              <a:t>- suwerenności stron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altLang="pl-PL" sz="1400" dirty="0" smtClean="0"/>
              <a:t>- jawności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altLang="pl-PL" sz="1400" dirty="0" smtClean="0"/>
              <a:t>- uczciwej konkurencji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altLang="pl-PL" sz="1400" dirty="0" smtClean="0"/>
              <a:t>- praworządności</a:t>
            </a:r>
          </a:p>
          <a:p>
            <a:pPr eaLnBrk="1" hangingPunct="1">
              <a:buFontTx/>
              <a:buChar char="-"/>
              <a:defRPr/>
            </a:pPr>
            <a:endParaRPr lang="pl-PL" altLang="pl-PL" sz="1600" i="1" dirty="0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317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pPr eaLnBrk="1" hangingPunct="1"/>
            <a:r>
              <a:rPr lang="pl-PL" altLang="pl-PL" sz="2000" b="1" i="1" smtClean="0">
                <a:solidFill>
                  <a:schemeClr val="hlink"/>
                </a:solidFill>
                <a:latin typeface="Times New Roman" pitchFamily="18" charset="0"/>
              </a:rPr>
              <a:t>cd.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pl-PL" altLang="pl-PL" sz="1800" b="1" dirty="0" smtClean="0"/>
          </a:p>
          <a:p>
            <a:pPr eaLnBrk="1" hangingPunct="1">
              <a:buFontTx/>
              <a:buNone/>
              <a:defRPr/>
            </a:pPr>
            <a:r>
              <a:rPr lang="pl-PL" altLang="pl-PL" sz="1800" b="1" dirty="0" smtClean="0"/>
              <a:t>3. ZAKRES PRZEDMIOTOWY</a:t>
            </a:r>
          </a:p>
          <a:p>
            <a:pPr eaLnBrk="1" hangingPunct="1">
              <a:buFontTx/>
              <a:buNone/>
              <a:defRPr/>
            </a:pPr>
            <a:endParaRPr lang="pl-PL" altLang="pl-PL" sz="1800" b="1" dirty="0" smtClean="0"/>
          </a:p>
          <a:p>
            <a:pPr eaLnBrk="1" hangingPunct="1">
              <a:buFontTx/>
              <a:buNone/>
              <a:defRPr/>
            </a:pPr>
            <a:r>
              <a:rPr lang="pl-PL" altLang="pl-PL" sz="1800" b="1" dirty="0" smtClean="0"/>
              <a:t>4. FORMY WSPÓŁPRACY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zlecenie realizacji zadań publicznych w trybie otwartego konkursu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zlecanie zadań w trybie pozakonkursowym (do 20% wartości dotacji w roku budżetowym)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realizacja inicjatyw lokalnych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Wzajemne informowanie się o planowanych kierunkach działalności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Opiniowanie, konsultowanie programów, projektów ustaw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Organizacja konferencji, spotkań szkoleń, warsztatów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Nieodpłatne udostępnianie pomieszczeń, sprzętu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Obejmowanie honorowym patronatem przedsięwzięć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1400" dirty="0" smtClean="0"/>
          </a:p>
          <a:p>
            <a:pPr eaLnBrk="1" hangingPunct="1">
              <a:buFontTx/>
              <a:buNone/>
              <a:defRPr/>
            </a:pPr>
            <a:r>
              <a:rPr lang="pl-PL" altLang="pl-PL" sz="1800" b="1" dirty="0" smtClean="0"/>
              <a:t>5. OKRES REALIZACJI</a:t>
            </a:r>
            <a:endParaRPr lang="pl-PL" altLang="pl-PL" sz="1800" b="1" dirty="0"/>
          </a:p>
          <a:p>
            <a:pPr algn="ctr" eaLnBrk="1" hangingPunct="1">
              <a:buFontTx/>
              <a:buNone/>
              <a:defRPr/>
            </a:pPr>
            <a:r>
              <a:rPr lang="pl-PL" altLang="pl-PL" sz="1800" dirty="0" smtClean="0"/>
              <a:t>Roczny Program Współpracy Samorządu Województwa z NGO obowiązuje </a:t>
            </a:r>
          </a:p>
          <a:p>
            <a:pPr algn="ctr" eaLnBrk="1" hangingPunct="1">
              <a:buFontTx/>
              <a:buNone/>
              <a:defRPr/>
            </a:pPr>
            <a:r>
              <a:rPr lang="pl-PL" altLang="pl-PL" sz="1800" b="1" dirty="0" smtClean="0"/>
              <a:t>od 01.01.2015r do 31.12.2015r.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317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pPr eaLnBrk="1" hangingPunct="1"/>
            <a:r>
              <a:rPr lang="pl-PL" altLang="pl-PL" sz="2000" b="1" i="1" smtClean="0">
                <a:solidFill>
                  <a:schemeClr val="hlink"/>
                </a:solidFill>
                <a:latin typeface="Times New Roman" pitchFamily="18" charset="0"/>
              </a:rPr>
              <a:t>cd.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 sz="1800" b="1" smtClean="0"/>
          </a:p>
          <a:p>
            <a:pPr eaLnBrk="1" hangingPunct="1">
              <a:buFontTx/>
              <a:buNone/>
            </a:pPr>
            <a:r>
              <a:rPr lang="pl-PL" altLang="pl-PL" sz="1800" b="1" smtClean="0"/>
              <a:t>6. MIEJSCE I SPOSÓB REALIZACJI</a:t>
            </a:r>
          </a:p>
          <a:p>
            <a:pPr eaLnBrk="1" hangingPunct="1">
              <a:buFontTx/>
              <a:buNone/>
            </a:pPr>
            <a:endParaRPr lang="pl-PL" altLang="pl-PL" sz="1800" b="1" smtClean="0"/>
          </a:p>
          <a:p>
            <a:pPr eaLnBrk="1" hangingPunct="1">
              <a:buFontTx/>
              <a:buNone/>
            </a:pPr>
            <a:r>
              <a:rPr lang="pl-PL" altLang="pl-PL" sz="1800" b="1" smtClean="0"/>
              <a:t>7. PRIORYTETOWE ZADANIA PUBLICZNE I WYSOKOŚĆ ŚRODKÓW PRZEZNACZONYCH NA REALIZACJE,</a:t>
            </a:r>
          </a:p>
          <a:p>
            <a:pPr eaLnBrk="1" hangingPunct="1">
              <a:buFontTx/>
              <a:buNone/>
            </a:pPr>
            <a:endParaRPr lang="pl-PL" altLang="pl-PL" sz="1800" b="1" smtClean="0"/>
          </a:p>
          <a:p>
            <a:pPr eaLnBrk="1" hangingPunct="1">
              <a:buFontTx/>
              <a:buNone/>
            </a:pPr>
            <a:r>
              <a:rPr lang="pl-PL" altLang="pl-PL" sz="1800" b="1" smtClean="0"/>
              <a:t>8. WSPÓŁPRACĘ SAMORZĄDU WOJEWÓDZTWA ŚWIĘTOKRZYSKIEGO Z ORGANIZACJAMI POZARZĄDOWYMI W TRYBIE USTAWY Z DNIA 27 SIERPNIA 1997 R. O REHABILITACJI ZAWODOWEJ  </a:t>
            </a:r>
            <a:br>
              <a:rPr lang="pl-PL" altLang="pl-PL" sz="1800" b="1" smtClean="0"/>
            </a:br>
            <a:r>
              <a:rPr lang="pl-PL" altLang="pl-PL" sz="1800" b="1" smtClean="0"/>
              <a:t>I SPOŁECZNEJ ORAZ ZATRUDNIENIU OSÓB NIEPEŁNOSPRAWNYCH (DZ.U.  2011. NR 127, POZ. 721</a:t>
            </a:r>
            <a:br>
              <a:rPr lang="pl-PL" altLang="pl-PL" sz="1800" b="1" smtClean="0"/>
            </a:br>
            <a:r>
              <a:rPr lang="pl-PL" altLang="pl-PL" sz="1800" b="1" smtClean="0"/>
              <a:t>  Z PÓŹN. ZM.), </a:t>
            </a:r>
          </a:p>
          <a:p>
            <a:pPr eaLnBrk="1" hangingPunct="1">
              <a:buFontTx/>
              <a:buNone/>
            </a:pPr>
            <a:endParaRPr lang="pl-PL" altLang="pl-PL" sz="1800" b="1" smtClean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eaLnBrk="1" hangingPunct="1"/>
            <a:r>
              <a:rPr lang="pl-PL" altLang="pl-PL" sz="2400" b="1" i="1" smtClean="0">
                <a:solidFill>
                  <a:schemeClr val="hlink"/>
                </a:solidFill>
                <a:latin typeface="Times New Roman" pitchFamily="18" charset="0"/>
              </a:rPr>
              <a:t>cd.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pl-PL" altLang="pl-PL" sz="18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pl-PL" altLang="pl-PL" sz="1600" b="1" i="1" dirty="0" smtClean="0">
                <a:latin typeface="Times New Roman" pitchFamily="18" charset="0"/>
              </a:rPr>
              <a:t>9.</a:t>
            </a:r>
            <a:r>
              <a:rPr lang="pl-PL" altLang="pl-PL" sz="16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pl-PL" altLang="pl-PL" sz="1600" b="1" dirty="0" smtClean="0"/>
              <a:t>WSPÓŁPRACĘ Z ORGANIZACJAMI POZARZĄDOWYMI, W TRYBIE USTAWY </a:t>
            </a:r>
            <a:br>
              <a:rPr lang="pl-PL" altLang="pl-PL" sz="1600" b="1" dirty="0" smtClean="0"/>
            </a:br>
            <a:r>
              <a:rPr lang="pl-PL" altLang="pl-PL" sz="1600" b="1" dirty="0" smtClean="0"/>
              <a:t>Z  DNIA 6 GRUDNIA 2006 R. O ZASADACH PROWADZENIA POLITYKI ROZWOJU,</a:t>
            </a:r>
          </a:p>
          <a:p>
            <a:pPr marL="609600" indent="-609600" eaLnBrk="1" hangingPunct="1">
              <a:buFontTx/>
              <a:buNone/>
              <a:defRPr/>
            </a:pPr>
            <a:endParaRPr lang="pl-PL" altLang="pl-PL" sz="1600" b="1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pl-PL" altLang="pl-PL" sz="1600" b="1" dirty="0" smtClean="0"/>
              <a:t>10. WSPÓŁPRACĘ Z ORGANIZACJAMI POZARZĄDOWYMI W RAMACH  KOMITETU MONITORUJĄCEGO  REGIONALNEGO PROGRAMU OPERACYJNEGO WOJEWÓDZTWA ŚWIĘTOKRZYSKIEGO NA LATA 2014-2020,</a:t>
            </a:r>
          </a:p>
          <a:p>
            <a:pPr marL="609600" indent="-609600" eaLnBrk="1" hangingPunct="1">
              <a:buFontTx/>
              <a:buNone/>
              <a:defRPr/>
            </a:pPr>
            <a:endParaRPr lang="pl-PL" altLang="pl-PL" sz="1600" b="1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pl-PL" altLang="pl-PL" sz="1600" b="1" dirty="0" smtClean="0"/>
              <a:t>11. WSPÓŁPRACĘ POZAFINANSOWĄ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Udział w konferencjach, kongresach, i innych wydarzeniach inicjowanych przez NGO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Udział przedstawicieli NGO w konferencjach organizowanych przez Samorząd Województwa 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Udzielanie informacji o organizacjom pozarządowym dotyczących możliwości aplikowania o środki finansowe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Udział przedstawicieli NGO w komisjach konkursowych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Konsultacje i wymiana informacji dot. dokumentów strategicznych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Obejmowanie patronatem honorowym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400" dirty="0" smtClean="0"/>
              <a:t>Przekazywanie materiałów promocyjnych</a:t>
            </a:r>
          </a:p>
          <a:p>
            <a:pPr marL="609600" indent="-609600" eaLnBrk="1" hangingPunct="1">
              <a:buFontTx/>
              <a:buNone/>
              <a:defRPr/>
            </a:pPr>
            <a:endParaRPr lang="pl-PL" altLang="pl-PL" sz="16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pl-PL" altLang="pl-PL" sz="16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endParaRPr lang="pl-PL" altLang="pl-PL" sz="1600" b="1" i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8600" y="2667000"/>
            <a:ext cx="263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 b="1">
              <a:latin typeface="Times New Roman" pitchFamily="18" charset="0"/>
            </a:endParaRPr>
          </a:p>
          <a:p>
            <a:endParaRPr lang="pl-PL" altLang="pl-PL" b="1">
              <a:latin typeface="Times New Roman" pitchFamily="18" charset="0"/>
            </a:endParaRPr>
          </a:p>
          <a:p>
            <a:endParaRPr lang="pl-PL" altLang="pl-PL" b="1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  <a:p>
            <a:endParaRPr lang="pl-PL" altLang="pl-PL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pPr eaLnBrk="1" hangingPunct="1"/>
            <a:r>
              <a:rPr lang="pl-PL" altLang="pl-PL" sz="2400" b="1" i="1" smtClean="0">
                <a:solidFill>
                  <a:schemeClr val="hlink"/>
                </a:solidFill>
                <a:latin typeface="Times New Roman" pitchFamily="18" charset="0"/>
              </a:rPr>
              <a:t>cd.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pl-PL" altLang="pl-PL" sz="18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pl-PL" altLang="pl-PL" sz="1600" b="1" dirty="0" smtClean="0"/>
              <a:t>12.</a:t>
            </a:r>
            <a:r>
              <a:rPr lang="pl-PL" altLang="pl-PL" sz="1600" dirty="0" smtClean="0"/>
              <a:t> </a:t>
            </a:r>
            <a:r>
              <a:rPr lang="pl-PL" altLang="pl-PL" sz="1600" b="1" dirty="0" smtClean="0"/>
              <a:t>ZASADY OGLASZANIA KONKURSÓW</a:t>
            </a:r>
            <a:endParaRPr lang="pl-PL" altLang="pl-PL" sz="1600" dirty="0"/>
          </a:p>
          <a:p>
            <a:pPr eaLnBrk="1" hangingPunct="1">
              <a:buFontTx/>
              <a:buChar char="-"/>
              <a:defRPr/>
            </a:pPr>
            <a:r>
              <a:rPr lang="pl-PL" altLang="pl-PL" sz="1600" dirty="0" smtClean="0"/>
              <a:t>konkursy ogłaszane są na podstawie uchwał Zarządu Województwa</a:t>
            </a:r>
          </a:p>
          <a:p>
            <a:pPr eaLnBrk="1" hangingPunct="1">
              <a:buFontTx/>
              <a:buChar char="-"/>
              <a:defRPr/>
            </a:pPr>
            <a:r>
              <a:rPr lang="pl-PL" altLang="pl-PL" sz="1600" dirty="0" smtClean="0"/>
              <a:t>ogłoszenie konkursowe zawiera informacje o:</a:t>
            </a:r>
          </a:p>
          <a:p>
            <a:pPr eaLnBrk="1" hangingPunct="1">
              <a:defRPr/>
            </a:pPr>
            <a:r>
              <a:rPr lang="pl-PL" altLang="pl-PL" sz="1600" dirty="0" smtClean="0"/>
              <a:t>rodzaju zadania,</a:t>
            </a:r>
          </a:p>
          <a:p>
            <a:pPr eaLnBrk="1" hangingPunct="1">
              <a:defRPr/>
            </a:pPr>
            <a:r>
              <a:rPr lang="pl-PL" altLang="pl-PL" sz="1600" dirty="0" smtClean="0"/>
              <a:t>wysokości środków publicznych przeznaczonych na realizacje zadania,</a:t>
            </a:r>
          </a:p>
          <a:p>
            <a:pPr eaLnBrk="1" hangingPunct="1">
              <a:defRPr/>
            </a:pPr>
            <a:r>
              <a:rPr lang="pl-PL" altLang="pl-PL" sz="1600" dirty="0" smtClean="0"/>
              <a:t>zasadach przyznawania dotacji,</a:t>
            </a:r>
          </a:p>
          <a:p>
            <a:pPr eaLnBrk="1" hangingPunct="1">
              <a:defRPr/>
            </a:pPr>
            <a:r>
              <a:rPr lang="pl-PL" altLang="pl-PL" sz="1600" dirty="0" smtClean="0"/>
              <a:t>terminach i warunkach realizacji zadania, </a:t>
            </a:r>
          </a:p>
          <a:p>
            <a:pPr eaLnBrk="1" hangingPunct="1">
              <a:defRPr/>
            </a:pPr>
            <a:r>
              <a:rPr lang="pl-PL" altLang="pl-PL" sz="1600" dirty="0" smtClean="0"/>
              <a:t>terminie składania ofert,</a:t>
            </a:r>
          </a:p>
          <a:p>
            <a:pPr eaLnBrk="1" hangingPunct="1">
              <a:defRPr/>
            </a:pPr>
            <a:r>
              <a:rPr lang="pl-PL" altLang="pl-PL" sz="1600" dirty="0" smtClean="0"/>
              <a:t> trybie i kryteriach stosowanych przy wyborze ofert oraz terminie dokonania wyboru ofert,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1600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pl-PL" altLang="pl-PL" sz="1600" b="1" dirty="0" smtClean="0"/>
              <a:t>13. TRYB POWOŁYWANIA I ZASADY DZIALANIA KOMISJI KONKURSOWYCH DO OPINIOWANIA OFERT W OTWRTYCH KONKURSACH OFERT,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pl-PL" altLang="pl-PL" sz="1600" b="1" dirty="0" smtClean="0"/>
              <a:t>14.</a:t>
            </a:r>
            <a:r>
              <a:rPr lang="pl-PL" altLang="pl-PL" sz="1600" dirty="0" smtClean="0"/>
              <a:t> </a:t>
            </a:r>
            <a:r>
              <a:rPr lang="pl-PL" altLang="pl-PL" sz="1600" b="1" dirty="0" smtClean="0"/>
              <a:t>ZASADY KONTROLI REALIZACJI ZLECONYCH ZADAŃ PUBLICZNYCH </a:t>
            </a:r>
            <a:br>
              <a:rPr lang="pl-PL" altLang="pl-PL" sz="1600" b="1" dirty="0" smtClean="0"/>
            </a:br>
            <a:r>
              <a:rPr lang="pl-PL" altLang="pl-PL" sz="1600" b="1" dirty="0" smtClean="0"/>
              <a:t>I WYDATKOWANIA DOTACJI ORAZ SPOSOBU JEJ ROZLICZNIA,</a:t>
            </a:r>
          </a:p>
          <a:p>
            <a:pPr marL="609600" indent="-609600" eaLnBrk="1" hangingPunct="1">
              <a:buFontTx/>
              <a:buNone/>
              <a:defRPr/>
            </a:pPr>
            <a:endParaRPr lang="pl-PL" altLang="pl-PL" sz="16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  <a:defRPr/>
            </a:pPr>
            <a:endParaRPr lang="pl-PL" altLang="pl-PL" sz="1600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marL="609600" indent="-609600" eaLnBrk="1" hangingPunct="1">
              <a:defRPr/>
            </a:pPr>
            <a:endParaRPr lang="pl-PL" altLang="pl-PL" sz="1600" b="1" i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28600" y="2667000"/>
            <a:ext cx="2635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 b="1">
              <a:latin typeface="Times New Roman" pitchFamily="18" charset="0"/>
            </a:endParaRPr>
          </a:p>
          <a:p>
            <a:endParaRPr lang="pl-PL" altLang="pl-PL" b="1">
              <a:latin typeface="Times New Roman" pitchFamily="18" charset="0"/>
            </a:endParaRPr>
          </a:p>
          <a:p>
            <a:endParaRPr lang="pl-PL" altLang="pl-PL" b="1"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pl-PL" altLang="pl-PL" b="1">
              <a:latin typeface="Times New Roman" pitchFamily="18" charset="0"/>
            </a:endParaRPr>
          </a:p>
          <a:p>
            <a:endParaRPr lang="pl-PL" altLang="pl-PL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1295400"/>
            <a:ext cx="7848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pPr>
              <a:lnSpc>
                <a:spcPct val="140000"/>
              </a:lnSpc>
              <a:buClr>
                <a:srgbClr val="FB811D"/>
              </a:buClr>
              <a:buFont typeface="Wingdings" pitchFamily="2" charset="2"/>
              <a:buNone/>
            </a:pPr>
            <a:endParaRPr lang="pl-PL" altLang="pl-PL" b="1" i="1">
              <a:solidFill>
                <a:srgbClr val="333333"/>
              </a:solidFill>
            </a:endParaRPr>
          </a:p>
          <a:p>
            <a:endParaRPr lang="pl-PL" altLang="pl-PL" sz="1600" b="1">
              <a:solidFill>
                <a:srgbClr val="333333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 sz="2400" b="1" i="1" smtClean="0">
                <a:solidFill>
                  <a:schemeClr val="hlink"/>
                </a:solidFill>
                <a:latin typeface="Times New Roman" pitchFamily="18" charset="0"/>
              </a:rPr>
              <a:t>cd.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endParaRPr lang="pl-PL" altLang="pl-PL" sz="1000" b="1" i="1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4800" y="1438275"/>
            <a:ext cx="791845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l-PL" altLang="pl-PL" b="1" dirty="0" smtClean="0">
                <a:latin typeface="Times New Roman" pitchFamily="18" charset="0"/>
              </a:rPr>
              <a:t>15. </a:t>
            </a:r>
            <a:r>
              <a:rPr lang="pl-PL" altLang="pl-PL" b="1" dirty="0" smtClean="0"/>
              <a:t>INFORMACJE O SPOSOBIE TWORZENIA ORAZ PRZEBIEGU KONSULTACJI</a:t>
            </a:r>
          </a:p>
          <a:p>
            <a:pPr eaLnBrk="1" hangingPunct="1">
              <a:defRPr/>
            </a:pPr>
            <a:endParaRPr lang="pl-PL" altLang="pl-PL" b="1" dirty="0" smtClean="0"/>
          </a:p>
          <a:p>
            <a:pPr eaLnBrk="1" hangingPunct="1">
              <a:buFontTx/>
              <a:buAutoNum type="arabicPeriod" startAt="16"/>
              <a:defRPr/>
            </a:pPr>
            <a:r>
              <a:rPr lang="pl-PL" altLang="pl-PL" b="1" dirty="0" smtClean="0"/>
              <a:t> MONITORING I EWALUACJA PROGRAMU </a:t>
            </a:r>
          </a:p>
          <a:p>
            <a:pPr marL="0" indent="0" eaLnBrk="1" hangingPunct="1">
              <a:defRPr/>
            </a:pPr>
            <a:endParaRPr lang="pl-PL" altLang="pl-PL" b="1" dirty="0" smtClean="0"/>
          </a:p>
          <a:p>
            <a:pPr eaLnBrk="1" hangingPunct="1">
              <a:defRPr/>
            </a:pPr>
            <a:r>
              <a:rPr lang="pl-PL" altLang="pl-PL" b="1" dirty="0" smtClean="0"/>
              <a:t>17. PLANOWANE EFEKTY PROGRAMU </a:t>
            </a:r>
          </a:p>
          <a:p>
            <a:pPr eaLnBrk="1" hangingPunct="1">
              <a:defRPr/>
            </a:pPr>
            <a:endParaRPr lang="pl-PL" altLang="pl-PL" b="1" dirty="0" smtClean="0"/>
          </a:p>
          <a:p>
            <a:pPr eaLnBrk="1" hangingPunct="1">
              <a:defRPr/>
            </a:pPr>
            <a:r>
              <a:rPr lang="pl-PL" altLang="pl-PL" b="1" dirty="0" smtClean="0"/>
              <a:t>18. SPOSÓB PRZYGOTOWANIA PROGRAMU WSPÓŁPRACY NA KOLEJNY ROK.</a:t>
            </a:r>
          </a:p>
          <a:p>
            <a:pPr eaLnBrk="1" hangingPunct="1">
              <a:defRPr/>
            </a:pPr>
            <a:endParaRPr lang="pl-PL" altLang="pl-PL" b="1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pl-PL" altLang="pl-PL" b="1" dirty="0" smtClean="0">
              <a:latin typeface="Times New Roman" pitchFamily="18" charset="0"/>
            </a:endParaRPr>
          </a:p>
          <a:p>
            <a:pPr eaLnBrk="1" hangingPunct="1">
              <a:buFontTx/>
              <a:buChar char="•"/>
              <a:defRPr/>
            </a:pPr>
            <a:endParaRPr lang="pl-PL" altLang="pl-PL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o 2">
  <a:themeElements>
    <a:clrScheme name="tlo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l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o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o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o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o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o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o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o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o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o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o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o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o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 2</Template>
  <TotalTime>1125</TotalTime>
  <Words>1800</Words>
  <Application>Microsoft Office PowerPoint</Application>
  <PresentationFormat>Pokaz na ekranie (4:3)</PresentationFormat>
  <Paragraphs>389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0" baseType="lpstr">
      <vt:lpstr>Arial</vt:lpstr>
      <vt:lpstr>Times New Roman</vt:lpstr>
      <vt:lpstr>Wingdings</vt:lpstr>
      <vt:lpstr>Calibri</vt:lpstr>
      <vt:lpstr>Georgia</vt:lpstr>
      <vt:lpstr>tlo 2</vt:lpstr>
      <vt:lpstr>Slajd 1</vt:lpstr>
      <vt:lpstr>Regionalny Ośrodek Polityki Społecznej</vt:lpstr>
      <vt:lpstr>Slajd 3</vt:lpstr>
      <vt:lpstr>Program Współpracy Samorządu Województwa Świętokrzyskiego  z Organizacjami Pozarządowymi na 2014 r. zawiera:</vt:lpstr>
      <vt:lpstr>cd.</vt:lpstr>
      <vt:lpstr>cd.</vt:lpstr>
      <vt:lpstr>cd.</vt:lpstr>
      <vt:lpstr>cd.</vt:lpstr>
      <vt:lpstr>cd.</vt:lpstr>
      <vt:lpstr> Zadania merytoryczne realizowane przez właściwe Departamenty Urzędu Marszałkowskiego Województwa  Świętokrzyskiego</vt:lpstr>
      <vt:lpstr>Kultura, sztuka, ochrona dóbr kultury i dziedzictwa narodowego </vt:lpstr>
      <vt:lpstr> Współpraca z organizacjami pozarządowymi realizowana w trybie art. 81 ustawy           z dnia 23 lipca 2003 r. o ochronie zabytków i opiece nad zabytkami            (Dz. U. z 2003 r.  Nr 162, poz. 1568, z późn. zm.)</vt:lpstr>
      <vt:lpstr> 5. Turystyka i krajoznawstwo</vt:lpstr>
      <vt:lpstr>Wspieranie i upowszechnianie kultury fizycznej</vt:lpstr>
      <vt:lpstr>cd.</vt:lpstr>
      <vt:lpstr>Slajd 16</vt:lpstr>
      <vt:lpstr>Ekologia i ochrona zwierząt oraz ochrona dziedzictwa przyrodniczego</vt:lpstr>
      <vt:lpstr>Ochrona i Promocja Zdrowia</vt:lpstr>
      <vt:lpstr>Zwalczanie Narkomanii </vt:lpstr>
      <vt:lpstr>Profilaktyka i rozwiązywanie problemów alkoholowych. </vt:lpstr>
      <vt:lpstr> Pomoc Społeczna, w tym pomoc rodzinom i osobom w trudnej sytuacji życiowej oraz wyrównywanie szans tych  rodzin i osób.</vt:lpstr>
      <vt:lpstr>Przeciwdziałanie przemocy</vt:lpstr>
      <vt:lpstr>Samorząd Województwa – wsparcie organizacji pozarządowych</vt:lpstr>
      <vt:lpstr>Slajd 24</vt:lpstr>
    </vt:vector>
  </TitlesOfParts>
  <Company>Urząd Marszałkowski Woj. Świętokrzyskiego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Preferred Customer</dc:creator>
  <cp:lastModifiedBy>user</cp:lastModifiedBy>
  <cp:revision>44</cp:revision>
  <dcterms:created xsi:type="dcterms:W3CDTF">2013-03-13T07:14:12Z</dcterms:created>
  <dcterms:modified xsi:type="dcterms:W3CDTF">2015-04-16T08:07:45Z</dcterms:modified>
</cp:coreProperties>
</file>